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4.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29"/>
  </p:notesMasterIdLst>
  <p:handoutMasterIdLst>
    <p:handoutMasterId r:id="rId30"/>
  </p:handoutMasterIdLst>
  <p:sldIdLst>
    <p:sldId id="257" r:id="rId5"/>
    <p:sldId id="258" r:id="rId6"/>
    <p:sldId id="269" r:id="rId7"/>
    <p:sldId id="259" r:id="rId8"/>
    <p:sldId id="267" r:id="rId9"/>
    <p:sldId id="268" r:id="rId10"/>
    <p:sldId id="260" r:id="rId11"/>
    <p:sldId id="272" r:id="rId12"/>
    <p:sldId id="261" r:id="rId13"/>
    <p:sldId id="273" r:id="rId14"/>
    <p:sldId id="262" r:id="rId15"/>
    <p:sldId id="274" r:id="rId16"/>
    <p:sldId id="263" r:id="rId17"/>
    <p:sldId id="275" r:id="rId18"/>
    <p:sldId id="264" r:id="rId19"/>
    <p:sldId id="276" r:id="rId20"/>
    <p:sldId id="265" r:id="rId21"/>
    <p:sldId id="277" r:id="rId22"/>
    <p:sldId id="278" r:id="rId23"/>
    <p:sldId id="266" r:id="rId24"/>
    <p:sldId id="279" r:id="rId25"/>
    <p:sldId id="270" r:id="rId26"/>
    <p:sldId id="271"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093" autoAdjust="0"/>
  </p:normalViewPr>
  <p:slideViewPr>
    <p:cSldViewPr snapToGrid="0">
      <p:cViewPr varScale="1">
        <p:scale>
          <a:sx n="115" d="100"/>
          <a:sy n="115" d="100"/>
        </p:scale>
        <p:origin x="432" y="108"/>
      </p:cViewPr>
      <p:guideLst/>
    </p:cSldViewPr>
  </p:slideViewPr>
  <p:notesTextViewPr>
    <p:cViewPr>
      <p:scale>
        <a:sx n="1" d="1"/>
        <a:sy n="1" d="1"/>
      </p:scale>
      <p:origin x="0" y="0"/>
    </p:cViewPr>
  </p:notesTextViewPr>
  <p:notesViewPr>
    <p:cSldViewPr snapToGrid="0">
      <p:cViewPr varScale="1">
        <p:scale>
          <a:sx n="80" d="100"/>
          <a:sy n="80" d="100"/>
        </p:scale>
        <p:origin x="3750" y="6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928;&#929;&#927;&#915;&#929;&#913;&#924;&#924;&#913;%20&#931;&#932;&#917;&#929;&#917;&#913;&#931;%20&#917;&#923;&#923;&#913;&#916;&#913;&#931;%202021-2027\charts_sterea%20ellada%202021-2027.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oleObject" Target="file:///\\LKNSERVER\Temporary\&#931;&#932;&#917;&#929;&#917;&#913;%20&#917;&#923;&#923;&#913;&#916;&#913;%202022\&#928;&#929;&#927;&#915;&#929;&#913;&#924;&#924;&#913;%20&#931;&#932;&#917;&#929;&#917;&#913;&#931;%20&#917;&#923;&#923;&#913;&#916;&#913;&#931;%202021-2027\&#928;&#913;&#929;&#913;&#929;&#932;&#919;&#924;&#913;_&#921;&#921;_&#928;&#931;&#932;&#917;%202021-2027_28-7-2022_FINAL_2.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LKNSERVER\Temporary\&#931;&#932;&#917;&#929;&#917;&#913;%20&#917;&#923;&#923;&#913;&#916;&#913;%202022\1&#919;%20&#917;&#928;&#921;&#932;&#929;&#927;&#928;&#919;%20&#928;&#913;&#929;&#913;&#922;&#927;&#923;&#927;&#933;&#920;&#919;&#931;&#919;&#931;\&#917;&#921;&#931;&#919;&#915;&#919;&#931;&#917;&#921;&#931;%20-%20&#928;&#913;&#929;&#927;&#933;&#931;&#921;&#913;&#931;&#917;&#921;&#931;\&#928;&#913;&#929;&#913;&#929;&#932;&#919;&#924;&#913;_&#921;&#921;_&#928;&#931;&#932;&#917;%202021-2027_28-7-2022_FINAL_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583050171136543"/>
          <c:y val="0.17917264410411102"/>
          <c:w val="0.66457720680857302"/>
          <c:h val="0.63821655160237833"/>
        </c:manualLayout>
      </c:layout>
      <c:ofPieChart>
        <c:ofPieType val="pie"/>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5A01-4073-AA2F-91C65154CB77}"/>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5A01-4073-AA2F-91C65154CB77}"/>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5A01-4073-AA2F-91C65154CB77}"/>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7-5A01-4073-AA2F-91C65154CB77}"/>
              </c:ext>
            </c:extLst>
          </c:dPt>
          <c:dPt>
            <c:idx val="4"/>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9-5A01-4073-AA2F-91C65154CB77}"/>
              </c:ext>
            </c:extLst>
          </c:dPt>
          <c:dPt>
            <c:idx val="5"/>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B-5A01-4073-AA2F-91C65154CB77}"/>
              </c:ext>
            </c:extLst>
          </c:dPt>
          <c:dPt>
            <c:idx val="6"/>
            <c:bubble3D val="0"/>
            <c:spPr>
              <a:gradFill>
                <a:gsLst>
                  <a:gs pos="100000">
                    <a:schemeClr val="accent1">
                      <a:lumMod val="60000"/>
                      <a:lumMod val="60000"/>
                      <a:lumOff val="40000"/>
                    </a:schemeClr>
                  </a:gs>
                  <a:gs pos="0">
                    <a:schemeClr val="accent1">
                      <a:lumMod val="60000"/>
                    </a:schemeClr>
                  </a:gs>
                </a:gsLst>
                <a:lin ang="5400000" scaled="0"/>
              </a:gradFill>
              <a:ln w="19050">
                <a:solidFill>
                  <a:schemeClr val="lt1"/>
                </a:solidFill>
              </a:ln>
              <a:effectLst/>
            </c:spPr>
            <c:extLst>
              <c:ext xmlns:c16="http://schemas.microsoft.com/office/drawing/2014/chart" uri="{C3380CC4-5D6E-409C-BE32-E72D297353CC}">
                <c16:uniqueId val="{0000000D-5A01-4073-AA2F-91C65154CB77}"/>
              </c:ext>
            </c:extLst>
          </c:dPt>
          <c:dPt>
            <c:idx val="7"/>
            <c:bubble3D val="0"/>
            <c:spPr>
              <a:gradFill>
                <a:gsLst>
                  <a:gs pos="100000">
                    <a:schemeClr val="accent2">
                      <a:lumMod val="60000"/>
                      <a:lumMod val="60000"/>
                      <a:lumOff val="40000"/>
                    </a:schemeClr>
                  </a:gs>
                  <a:gs pos="0">
                    <a:schemeClr val="accent2">
                      <a:lumMod val="60000"/>
                    </a:schemeClr>
                  </a:gs>
                </a:gsLst>
                <a:lin ang="5400000" scaled="0"/>
              </a:gradFill>
              <a:ln w="19050">
                <a:solidFill>
                  <a:schemeClr val="lt1"/>
                </a:solidFill>
              </a:ln>
              <a:effectLst/>
            </c:spPr>
            <c:extLst>
              <c:ext xmlns:c16="http://schemas.microsoft.com/office/drawing/2014/chart" uri="{C3380CC4-5D6E-409C-BE32-E72D297353CC}">
                <c16:uniqueId val="{0000000F-5A01-4073-AA2F-91C65154CB77}"/>
              </c:ext>
            </c:extLst>
          </c:dPt>
          <c:dPt>
            <c:idx val="8"/>
            <c:bubble3D val="0"/>
            <c:spPr>
              <a:solidFill>
                <a:schemeClr val="tx2"/>
              </a:solidFill>
              <a:ln w="19050">
                <a:solidFill>
                  <a:schemeClr val="lt1"/>
                </a:solidFill>
              </a:ln>
              <a:effectLst/>
            </c:spPr>
            <c:extLst>
              <c:ext xmlns:c16="http://schemas.microsoft.com/office/drawing/2014/chart" uri="{C3380CC4-5D6E-409C-BE32-E72D297353CC}">
                <c16:uniqueId val="{00000011-5A01-4073-AA2F-91C65154CB77}"/>
              </c:ext>
            </c:extLst>
          </c:dPt>
          <c:dLbls>
            <c:dLbl>
              <c:idx val="0"/>
              <c:layout>
                <c:manualLayout>
                  <c:x val="1.8513750114976458E-2"/>
                  <c:y val="-3.1592693712422355E-2"/>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r>
                      <a:rPr lang="el-GR" sz="1800" b="1" dirty="0">
                        <a:solidFill>
                          <a:srgbClr val="C00000"/>
                        </a:solidFill>
                        <a:latin typeface="Calibri" panose="020F0502020204030204" pitchFamily="34" charset="0"/>
                        <a:cs typeface="Calibri" panose="020F0502020204030204" pitchFamily="34" charset="0"/>
                      </a:rPr>
                      <a:t>ΣΠ1 (ΕΤΠΑ)</a:t>
                    </a:r>
                  </a:p>
                  <a:p>
                    <a:pPr>
                      <a:defRPr sz="1600">
                        <a:solidFill>
                          <a:schemeClr val="tx2"/>
                        </a:solidFill>
                        <a:latin typeface="Calibri" panose="020F0502020204030204" pitchFamily="34" charset="0"/>
                        <a:cs typeface="Calibri" panose="020F0502020204030204" pitchFamily="34" charset="0"/>
                      </a:defRPr>
                    </a:pPr>
                    <a:r>
                      <a:rPr lang="el-GR" sz="1600" dirty="0">
                        <a:solidFill>
                          <a:schemeClr val="tx2"/>
                        </a:solidFill>
                        <a:latin typeface="Calibri" panose="020F0502020204030204" pitchFamily="34" charset="0"/>
                        <a:cs typeface="Calibri" panose="020F0502020204030204" pitchFamily="34" charset="0"/>
                      </a:rPr>
                      <a:t>54,1 εκ.€</a:t>
                    </a:r>
                  </a:p>
                  <a:p>
                    <a:pPr>
                      <a:defRPr sz="1600">
                        <a:solidFill>
                          <a:schemeClr val="tx2"/>
                        </a:solidFill>
                        <a:latin typeface="Calibri" panose="020F0502020204030204" pitchFamily="34" charset="0"/>
                        <a:cs typeface="Calibri" panose="020F0502020204030204" pitchFamily="34" charset="0"/>
                      </a:defRPr>
                    </a:pPr>
                    <a:r>
                      <a:rPr lang="el-GR" sz="1600" dirty="0">
                        <a:solidFill>
                          <a:schemeClr val="tx2"/>
                        </a:solidFill>
                        <a:latin typeface="Calibri" panose="020F0502020204030204" pitchFamily="34" charset="0"/>
                        <a:cs typeface="Calibri" panose="020F0502020204030204" pitchFamily="34" charset="0"/>
                      </a:rPr>
                      <a:t>13%</a:t>
                    </a:r>
                    <a:endParaRPr lang="el-GR" sz="1600" b="1" dirty="0">
                      <a:solidFill>
                        <a:schemeClr val="tx2"/>
                      </a:solidFill>
                      <a:latin typeface="Calibri" panose="020F0502020204030204" pitchFamily="34" charset="0"/>
                      <a:cs typeface="Calibri" panose="020F050202020403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5A01-4073-AA2F-91C65154CB77}"/>
                </c:ext>
              </c:extLst>
            </c:dLbl>
            <c:dLbl>
              <c:idx val="1"/>
              <c:layout>
                <c:manualLayout>
                  <c:x val="0.11052991605511067"/>
                  <c:y val="-0.17217548283456724"/>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fld id="{2144A28E-0300-4B67-906D-3422B70E8C2C}" type="CATEGORYNAME">
                      <a:rPr lang="el-GR" sz="1800" b="1">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[ΟΝΟΜΑ ΚΑΤΗΓΟΡΙΑΣ]</a:t>
                    </a:fld>
                    <a:endParaRPr lang="el-GR" sz="1600" b="1" baseline="0" dirty="0">
                      <a:solidFill>
                        <a:schemeClr val="bg1"/>
                      </a:solidFill>
                      <a:latin typeface="Calibri" panose="020F0502020204030204" pitchFamily="34" charset="0"/>
                      <a:cs typeface="Calibri" panose="020F0502020204030204" pitchFamily="34" charset="0"/>
                    </a:endParaRPr>
                  </a:p>
                  <a:p>
                    <a:pPr>
                      <a:defRPr sz="1600">
                        <a:solidFill>
                          <a:schemeClr val="bg1"/>
                        </a:solidFill>
                        <a:latin typeface="Calibri" panose="020F0502020204030204" pitchFamily="34" charset="0"/>
                        <a:cs typeface="Calibri" panose="020F0502020204030204" pitchFamily="34" charset="0"/>
                      </a:defRPr>
                    </a:pPr>
                    <a:fld id="{DFED6388-46AE-4C0B-B101-EF9C51B61B71}" type="VALUE">
                      <a:rPr lang="el-GR" sz="1600">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[ΤΙΜΗ]</a:t>
                    </a:fld>
                    <a:r>
                      <a:rPr lang="el-GR" sz="1600" dirty="0">
                        <a:solidFill>
                          <a:schemeClr val="bg1"/>
                        </a:solidFill>
                        <a:latin typeface="Calibri" panose="020F0502020204030204" pitchFamily="34" charset="0"/>
                        <a:cs typeface="Calibri" panose="020F0502020204030204" pitchFamily="34" charset="0"/>
                      </a:rPr>
                      <a:t> εκ. €</a:t>
                    </a:r>
                    <a:endParaRPr lang="el-GR" sz="1600" baseline="0" dirty="0">
                      <a:solidFill>
                        <a:schemeClr val="bg1"/>
                      </a:solidFill>
                      <a:latin typeface="Calibri" panose="020F0502020204030204" pitchFamily="34" charset="0"/>
                      <a:cs typeface="Calibri" panose="020F0502020204030204" pitchFamily="34" charset="0"/>
                    </a:endParaRPr>
                  </a:p>
                  <a:p>
                    <a:pPr>
                      <a:defRPr sz="1600">
                        <a:solidFill>
                          <a:schemeClr val="bg1"/>
                        </a:solidFill>
                        <a:latin typeface="Calibri" panose="020F0502020204030204" pitchFamily="34" charset="0"/>
                        <a:cs typeface="Calibri" panose="020F0502020204030204" pitchFamily="34" charset="0"/>
                      </a:defRPr>
                    </a:pPr>
                    <a:fld id="{70F8674B-776D-4E75-A7F6-7031EDF31DC2}" type="PERCENTAGE">
                      <a:rPr lang="el-GR" sz="1600" b="1">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[ΠΟΣΟΣΤΟ]</a:t>
                    </a:fld>
                    <a:endParaRPr lang="el-G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5A01-4073-AA2F-91C65154CB77}"/>
                </c:ext>
              </c:extLst>
            </c:dLbl>
            <c:dLbl>
              <c:idx val="2"/>
              <c:layout>
                <c:manualLayout>
                  <c:x val="-2.1974966479048477E-2"/>
                  <c:y val="3.6456231411028726E-3"/>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fld id="{1D6BA5E2-9B46-4C8D-8E1A-4517EF48D63C}" type="CATEGORYNAME">
                      <a:rPr lang="el-GR" sz="1800" b="1">
                        <a:solidFill>
                          <a:srgbClr val="C00000"/>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[ΟΝΟΜΑ ΚΑΤΗΓΟΡΙΑΣ]</a:t>
                    </a:fld>
                    <a:endParaRPr lang="el-GR" sz="1600" b="1" baseline="0" dirty="0">
                      <a:solidFill>
                        <a:srgbClr val="C00000"/>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0A0BBDE5-832D-491D-9E3E-A463FAF08035}" type="VALUE">
                      <a:rPr lang="el-GR" sz="1600">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[ΤΙΜΗ]</a:t>
                    </a:fld>
                    <a:r>
                      <a:rPr lang="el-GR" sz="1600" dirty="0">
                        <a:solidFill>
                          <a:schemeClr val="tx2"/>
                        </a:solidFill>
                        <a:latin typeface="Calibri" panose="020F0502020204030204" pitchFamily="34" charset="0"/>
                        <a:cs typeface="Calibri" panose="020F0502020204030204" pitchFamily="34" charset="0"/>
                      </a:rPr>
                      <a:t> εκ.€</a:t>
                    </a:r>
                    <a:endParaRPr lang="el-GR" sz="1600" baseline="0" dirty="0">
                      <a:solidFill>
                        <a:schemeClr val="tx2"/>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F1E39BD0-3EC6-4B56-92B3-DF5A75ABD8A4}" type="PERCENTAGE">
                      <a:rPr lang="el-GR" sz="1600" b="1">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[ΠΟΣΟΣΤΟ]</a:t>
                    </a:fld>
                    <a:endParaRPr lang="el-G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5A01-4073-AA2F-91C65154CB77}"/>
                </c:ext>
              </c:extLst>
            </c:dLbl>
            <c:dLbl>
              <c:idx val="3"/>
              <c:layout>
                <c:manualLayout>
                  <c:x val="-2.6508194974211793E-2"/>
                  <c:y val="1.3141525098363827E-2"/>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fld id="{FA6CBC0F-FCED-408F-9433-3E727676D052}" type="CATEGORYNAME">
                      <a:rPr lang="el-GR" sz="1800" b="1">
                        <a:solidFill>
                          <a:srgbClr val="C00000"/>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[ΟΝΟΜΑ ΚΑΤΗΓΟΡΙΑΣ]</a:t>
                    </a:fld>
                    <a:endParaRPr lang="el-GR" sz="1600" b="1" baseline="0" dirty="0">
                      <a:solidFill>
                        <a:srgbClr val="C00000"/>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88B1E9E4-C5EF-41B3-9DA6-05CA9ED99B10}" type="VALUE">
                      <a:rPr lang="el-GR" sz="1600">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[ΤΙΜΗ]</a:t>
                    </a:fld>
                    <a:r>
                      <a:rPr lang="el-GR" sz="1600" dirty="0">
                        <a:solidFill>
                          <a:schemeClr val="tx2"/>
                        </a:solidFill>
                        <a:latin typeface="Calibri" panose="020F0502020204030204" pitchFamily="34" charset="0"/>
                        <a:cs typeface="Calibri" panose="020F0502020204030204" pitchFamily="34" charset="0"/>
                      </a:rPr>
                      <a:t> εκ.€</a:t>
                    </a:r>
                    <a:endParaRPr lang="el-GR" sz="1600" baseline="0" dirty="0">
                      <a:solidFill>
                        <a:schemeClr val="tx2"/>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A9CFAFFB-B5AA-400B-B120-75469B910507}" type="PERCENTAGE">
                      <a:rPr lang="el-GR" sz="1600" b="1">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[ΠΟΣΟΣΤΟ]</a:t>
                    </a:fld>
                    <a:endParaRPr lang="el-G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5A01-4073-AA2F-91C65154CB77}"/>
                </c:ext>
              </c:extLst>
            </c:dLbl>
            <c:dLbl>
              <c:idx val="4"/>
              <c:layout>
                <c:manualLayout>
                  <c:x val="-2.9728932608636384E-2"/>
                  <c:y val="0.182950580952914"/>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fld id="{14BA10B2-2F45-4A91-BF49-77CE9B046319}" type="CATEGORYNAME">
                      <a:rPr lang="el-GR" sz="1800" b="1">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[ΟΝΟΜΑ ΚΑΤΗΓΟΡΙΑΣ]</a:t>
                    </a:fld>
                    <a:endParaRPr lang="el-GR" sz="1600" b="1" baseline="0" dirty="0">
                      <a:solidFill>
                        <a:schemeClr val="bg1"/>
                      </a:solidFill>
                      <a:latin typeface="Calibri" panose="020F0502020204030204" pitchFamily="34" charset="0"/>
                      <a:cs typeface="Calibri" panose="020F0502020204030204" pitchFamily="34" charset="0"/>
                    </a:endParaRPr>
                  </a:p>
                  <a:p>
                    <a:pPr>
                      <a:defRPr sz="1600">
                        <a:solidFill>
                          <a:schemeClr val="bg1"/>
                        </a:solidFill>
                        <a:latin typeface="Calibri" panose="020F0502020204030204" pitchFamily="34" charset="0"/>
                        <a:cs typeface="Calibri" panose="020F0502020204030204" pitchFamily="34" charset="0"/>
                      </a:defRPr>
                    </a:pPr>
                    <a:fld id="{777DB8F1-5011-47B6-AE3E-D5B16E002603}" type="VALUE">
                      <a:rPr lang="el-GR" sz="1600">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[ΤΙΜΗ]</a:t>
                    </a:fld>
                    <a:r>
                      <a:rPr lang="el-GR" sz="1600" dirty="0">
                        <a:solidFill>
                          <a:schemeClr val="bg1"/>
                        </a:solidFill>
                        <a:latin typeface="Calibri" panose="020F0502020204030204" pitchFamily="34" charset="0"/>
                        <a:cs typeface="Calibri" panose="020F0502020204030204" pitchFamily="34" charset="0"/>
                      </a:rPr>
                      <a:t> εκ.€</a:t>
                    </a:r>
                    <a:endParaRPr lang="el-GR" sz="1600" baseline="0" dirty="0">
                      <a:solidFill>
                        <a:schemeClr val="bg1"/>
                      </a:solidFill>
                      <a:latin typeface="Calibri" panose="020F0502020204030204" pitchFamily="34" charset="0"/>
                      <a:cs typeface="Calibri" panose="020F0502020204030204" pitchFamily="34" charset="0"/>
                    </a:endParaRPr>
                  </a:p>
                  <a:p>
                    <a:pPr>
                      <a:defRPr sz="1600">
                        <a:solidFill>
                          <a:schemeClr val="bg1"/>
                        </a:solidFill>
                        <a:latin typeface="Calibri" panose="020F0502020204030204" pitchFamily="34" charset="0"/>
                        <a:cs typeface="Calibri" panose="020F0502020204030204" pitchFamily="34" charset="0"/>
                      </a:defRPr>
                    </a:pPr>
                    <a:fld id="{07B3CE1C-CF56-4029-AE72-476A53F3DD1E}" type="PERCENTAGE">
                      <a:rPr lang="el-GR" sz="1600" b="1">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[ΠΟΣΟΣΤΟ]</a:t>
                    </a:fld>
                    <a:endParaRPr lang="el-G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5A01-4073-AA2F-91C65154CB77}"/>
                </c:ext>
              </c:extLst>
            </c:dLbl>
            <c:dLbl>
              <c:idx val="5"/>
              <c:layout>
                <c:manualLayout>
                  <c:x val="3.4467407225654868E-2"/>
                  <c:y val="-4.1666789406655268E-2"/>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fld id="{3D0DF9B2-8344-429E-9AF0-D23FEE08F9B9}" type="CATEGORYNAME">
                      <a:rPr lang="el-GR" sz="1800" b="1">
                        <a:solidFill>
                          <a:srgbClr val="C00000"/>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[ΟΝΟΜΑ ΚΑΤΗΓΟΡΙΑΣ]</a:t>
                    </a:fld>
                    <a:endParaRPr lang="el-GR" sz="1600" b="1" baseline="0" dirty="0">
                      <a:solidFill>
                        <a:srgbClr val="C00000"/>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0BDDE3A0-4E65-4A72-ADFF-78DE4D0A6E7A}" type="VALUE">
                      <a:rPr lang="el-GR" sz="1600">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[ΤΙΜΗ]</a:t>
                    </a:fld>
                    <a:r>
                      <a:rPr lang="el-GR" sz="1600" dirty="0">
                        <a:solidFill>
                          <a:schemeClr val="tx2"/>
                        </a:solidFill>
                        <a:latin typeface="Calibri" panose="020F0502020204030204" pitchFamily="34" charset="0"/>
                        <a:cs typeface="Calibri" panose="020F0502020204030204" pitchFamily="34" charset="0"/>
                      </a:rPr>
                      <a:t> εκ.€</a:t>
                    </a:r>
                    <a:endParaRPr lang="el-GR" sz="1600" baseline="0" dirty="0">
                      <a:solidFill>
                        <a:schemeClr val="tx2"/>
                      </a:solidFill>
                      <a:latin typeface="Calibri" panose="020F0502020204030204" pitchFamily="34" charset="0"/>
                      <a:cs typeface="Calibri" panose="020F0502020204030204" pitchFamily="34" charset="0"/>
                    </a:endParaRPr>
                  </a:p>
                  <a:p>
                    <a:pPr>
                      <a:defRPr sz="1600">
                        <a:solidFill>
                          <a:schemeClr val="tx2"/>
                        </a:solidFill>
                        <a:latin typeface="Calibri" panose="020F0502020204030204" pitchFamily="34" charset="0"/>
                        <a:cs typeface="Calibri" panose="020F0502020204030204" pitchFamily="34" charset="0"/>
                      </a:defRPr>
                    </a:pPr>
                    <a:fld id="{5FB7E52B-20C6-4D40-9E92-9D996A018328}" type="PERCENTAGE">
                      <a:rPr lang="el-GR" sz="1600" b="1">
                        <a:solidFill>
                          <a:schemeClr val="tx2"/>
                        </a:solidFill>
                        <a:latin typeface="Calibri" panose="020F0502020204030204" pitchFamily="34" charset="0"/>
                        <a:cs typeface="Calibri" panose="020F0502020204030204" pitchFamily="34" charset="0"/>
                      </a:rPr>
                      <a:pPr>
                        <a:defRPr sz="1600">
                          <a:solidFill>
                            <a:schemeClr val="tx2"/>
                          </a:solidFill>
                          <a:latin typeface="Calibri" panose="020F0502020204030204" pitchFamily="34" charset="0"/>
                          <a:cs typeface="Calibri" panose="020F0502020204030204" pitchFamily="34" charset="0"/>
                        </a:defRPr>
                      </a:pPr>
                      <a:t>[ΠΟΣΟΣΤΟ]</a:t>
                    </a:fld>
                    <a:endParaRPr lang="el-G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B-5A01-4073-AA2F-91C65154CB77}"/>
                </c:ext>
              </c:extLst>
            </c:dLbl>
            <c:dLbl>
              <c:idx val="6"/>
              <c:layout>
                <c:manualLayout>
                  <c:x val="0.13172293353557435"/>
                  <c:y val="0.17326394105338405"/>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fld id="{D00CC3B4-DA89-43B7-A9D8-ED6E70F8E59B}" type="CATEGORYNAME">
                      <a:rPr lang="el-GR" sz="1800" b="1">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[ΟΝΟΜΑ ΚΑΤΗΓΟΡΙΑΣ]</a:t>
                    </a:fld>
                    <a:r>
                      <a:rPr lang="el-GR" sz="1600" baseline="0" dirty="0">
                        <a:latin typeface="Calibri" panose="020F0502020204030204" pitchFamily="34" charset="0"/>
                        <a:cs typeface="Calibri" panose="020F0502020204030204" pitchFamily="34" charset="0"/>
                      </a:rPr>
                      <a:t>
</a:t>
                    </a:r>
                    <a:fld id="{2EA9ED47-5BDB-41F0-8AAA-5DFE2147303B}" type="VALUE">
                      <a:rPr lang="el-GR" sz="1600" baseline="0">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[ΤΙΜΗ]</a:t>
                    </a:fld>
                    <a:r>
                      <a:rPr lang="el-GR" sz="1600" baseline="0" dirty="0">
                        <a:latin typeface="Calibri" panose="020F0502020204030204" pitchFamily="34" charset="0"/>
                        <a:cs typeface="Calibri" panose="020F0502020204030204" pitchFamily="34" charset="0"/>
                      </a:rPr>
                      <a:t> εκ.€
</a:t>
                    </a:r>
                    <a:fld id="{2C0FDEA9-F711-4A8D-876B-5B7475E3C6C0}" type="PERCENTAGE">
                      <a:rPr lang="el-GR" sz="1600" b="1" baseline="0">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[ΠΟΣΟΣΤΟ]</a:t>
                    </a:fld>
                    <a:endParaRPr lang="el-GR" sz="1600" baseline="0" dirty="0">
                      <a:latin typeface="Calibri" panose="020F0502020204030204" pitchFamily="34" charset="0"/>
                      <a:cs typeface="Calibri" panose="020F050202020403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D-5A01-4073-AA2F-91C65154CB77}"/>
                </c:ext>
              </c:extLst>
            </c:dLbl>
            <c:dLbl>
              <c:idx val="7"/>
              <c:layout>
                <c:manualLayout>
                  <c:x val="1.3078282884611095E-2"/>
                  <c:y val="2.6920316217487292E-2"/>
                </c:manualLayout>
              </c:layout>
              <c:tx>
                <c:rich>
                  <a:bodyPr/>
                  <a:lstStyle/>
                  <a:p>
                    <a:fld id="{CD90A294-1977-4E0A-9648-ECC57D71AAB1}" type="CATEGORYNAME">
                      <a:rPr lang="el-GR" sz="1800" b="1">
                        <a:solidFill>
                          <a:srgbClr val="C00000"/>
                        </a:solidFill>
                        <a:latin typeface="Calibri" panose="020F0502020204030204" pitchFamily="34" charset="0"/>
                        <a:cs typeface="Calibri" panose="020F0502020204030204" pitchFamily="34" charset="0"/>
                      </a:rPr>
                      <a:pPr/>
                      <a:t>[ΟΝΟΜΑ ΚΑΤΗΓΟΡΙΑΣ]</a:t>
                    </a:fld>
                    <a:endParaRPr lang="el-GR" sz="1600" b="1" baseline="0" dirty="0">
                      <a:solidFill>
                        <a:srgbClr val="C00000"/>
                      </a:solidFill>
                      <a:latin typeface="Calibri" panose="020F0502020204030204" pitchFamily="34" charset="0"/>
                      <a:cs typeface="Calibri" panose="020F0502020204030204" pitchFamily="34" charset="0"/>
                    </a:endParaRPr>
                  </a:p>
                  <a:p>
                    <a:fld id="{6B3389C8-FD06-4044-B299-603F2EA03744}" type="VALUE">
                      <a:rPr lang="el-GR" sz="1600">
                        <a:latin typeface="Calibri" panose="020F0502020204030204" pitchFamily="34" charset="0"/>
                        <a:cs typeface="Calibri" panose="020F0502020204030204" pitchFamily="34" charset="0"/>
                      </a:rPr>
                      <a:pPr/>
                      <a:t>[ΤΙΜΗ]</a:t>
                    </a:fld>
                    <a:r>
                      <a:rPr lang="el-GR" sz="1600" dirty="0">
                        <a:latin typeface="Calibri" panose="020F0502020204030204" pitchFamily="34" charset="0"/>
                        <a:cs typeface="Calibri" panose="020F0502020204030204" pitchFamily="34" charset="0"/>
                      </a:rPr>
                      <a:t> εκ.€</a:t>
                    </a:r>
                    <a:endParaRPr lang="el-GR" sz="1600" baseline="0" dirty="0">
                      <a:latin typeface="Calibri" panose="020F0502020204030204" pitchFamily="34" charset="0"/>
                      <a:cs typeface="Calibri" panose="020F0502020204030204" pitchFamily="34" charset="0"/>
                    </a:endParaRPr>
                  </a:p>
                  <a:p>
                    <a:fld id="{6B53A1CF-A861-4E43-B522-909E93CA8243}" type="PERCENTAGE">
                      <a:rPr lang="el-GR" sz="1600" b="1">
                        <a:latin typeface="Calibri" panose="020F0502020204030204" pitchFamily="34" charset="0"/>
                        <a:cs typeface="Calibri" panose="020F0502020204030204" pitchFamily="34" charset="0"/>
                      </a:rPr>
                      <a:pPr/>
                      <a:t>[ΠΟΣΟΣΤΟ]</a:t>
                    </a:fld>
                    <a:endParaRPr lang="el-GR"/>
                  </a:p>
                </c:rich>
              </c:tx>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F-5A01-4073-AA2F-91C65154CB77}"/>
                </c:ext>
              </c:extLst>
            </c:dLbl>
            <c:dLbl>
              <c:idx val="8"/>
              <c:layout>
                <c:manualLayout>
                  <c:x val="-0.14622399802715885"/>
                  <c:y val="-6.2351914203766625E-3"/>
                </c:manualLayout>
              </c:layout>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r>
                      <a:rPr lang="el-GR" sz="2000" b="1" baseline="0" dirty="0">
                        <a:solidFill>
                          <a:schemeClr val="bg1"/>
                        </a:solidFill>
                        <a:latin typeface="Calibri" panose="020F0502020204030204" pitchFamily="34" charset="0"/>
                        <a:cs typeface="Calibri" panose="020F0502020204030204" pitchFamily="34" charset="0"/>
                      </a:rPr>
                      <a:t>ΕΚΤ+</a:t>
                    </a:r>
                    <a:r>
                      <a:rPr lang="el-GR" sz="1600" baseline="0" dirty="0">
                        <a:solidFill>
                          <a:schemeClr val="bg1"/>
                        </a:solidFill>
                        <a:latin typeface="Calibri" panose="020F0502020204030204" pitchFamily="34" charset="0"/>
                        <a:cs typeface="Calibri" panose="020F0502020204030204" pitchFamily="34" charset="0"/>
                      </a:rPr>
                      <a:t>
</a:t>
                    </a:r>
                    <a:fld id="{88EDF110-6A3F-471A-B8DE-D54082318934}" type="VALUE">
                      <a:rPr lang="en-US" sz="1600" baseline="0">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[ΤΙΜΗ]</a:t>
                    </a:fld>
                    <a:r>
                      <a:rPr lang="en-US" sz="1600" baseline="0" dirty="0">
                        <a:solidFill>
                          <a:schemeClr val="bg1"/>
                        </a:solidFill>
                        <a:latin typeface="Calibri" panose="020F0502020204030204" pitchFamily="34" charset="0"/>
                        <a:cs typeface="Calibri" panose="020F0502020204030204" pitchFamily="34" charset="0"/>
                      </a:rPr>
                      <a:t> </a:t>
                    </a:r>
                    <a:r>
                      <a:rPr lang="en-US" sz="1600" baseline="0" dirty="0" err="1">
                        <a:solidFill>
                          <a:schemeClr val="bg1"/>
                        </a:solidFill>
                        <a:latin typeface="Calibri" panose="020F0502020204030204" pitchFamily="34" charset="0"/>
                        <a:cs typeface="Calibri" panose="020F0502020204030204" pitchFamily="34" charset="0"/>
                      </a:rPr>
                      <a:t>εκ</a:t>
                    </a:r>
                    <a:r>
                      <a:rPr lang="en-US" sz="1600" baseline="0" dirty="0">
                        <a:solidFill>
                          <a:schemeClr val="bg1"/>
                        </a:solidFill>
                        <a:latin typeface="Calibri" panose="020F0502020204030204" pitchFamily="34" charset="0"/>
                        <a:cs typeface="Calibri" panose="020F0502020204030204" pitchFamily="34" charset="0"/>
                      </a:rPr>
                      <a:t>.€
</a:t>
                    </a:r>
                    <a:fld id="{A366056C-8B02-4D48-BA81-E4281E5D04A8}" type="PERCENTAGE">
                      <a:rPr lang="en-US" sz="1600" b="1" baseline="0">
                        <a:solidFill>
                          <a:schemeClr val="bg1"/>
                        </a:solidFill>
                        <a:latin typeface="Calibri" panose="020F0502020204030204" pitchFamily="34" charset="0"/>
                        <a:cs typeface="Calibri" panose="020F0502020204030204" pitchFamily="34" charset="0"/>
                      </a:rPr>
                      <a:pPr>
                        <a:defRPr sz="1600">
                          <a:solidFill>
                            <a:schemeClr val="bg1"/>
                          </a:solidFill>
                          <a:latin typeface="Calibri" panose="020F0502020204030204" pitchFamily="34" charset="0"/>
                          <a:cs typeface="Calibri" panose="020F0502020204030204" pitchFamily="34" charset="0"/>
                        </a:defRPr>
                      </a:pPr>
                      <a:t>[ΠΟΣΟΣΤΟ]</a:t>
                    </a:fld>
                    <a:endParaRPr lang="en-US" sz="1600" baseline="0" dirty="0">
                      <a:solidFill>
                        <a:schemeClr val="bg1"/>
                      </a:solidFill>
                      <a:latin typeface="Calibri" panose="020F0502020204030204" pitchFamily="34" charset="0"/>
                      <a:cs typeface="Calibri" panose="020F050202020403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11-5A01-4073-AA2F-91C65154CB77}"/>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el-GR"/>
              </a:p>
            </c:txPr>
            <c:dLblPos val="inEnd"/>
            <c:showLegendKey val="0"/>
            <c:showVal val="1"/>
            <c:showCatName val="1"/>
            <c:showSerName val="0"/>
            <c:showPercent val="1"/>
            <c:showBubbleSize val="0"/>
            <c:separator>
</c:separator>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'Φύλλο1 (2)'!$A$16:$A$23</c:f>
              <c:strCache>
                <c:ptCount val="8"/>
                <c:pt idx="0">
                  <c:v>ΣΠ1 (ΕΤΠΑ)</c:v>
                </c:pt>
                <c:pt idx="1">
                  <c:v>ΣΠ2 (ΕΤΠΑ)</c:v>
                </c:pt>
                <c:pt idx="2">
                  <c:v>ΣΠ3 (ΕΤΠΑ)</c:v>
                </c:pt>
                <c:pt idx="3">
                  <c:v>ΣΠ4 (ΕΤΠΑ)</c:v>
                </c:pt>
                <c:pt idx="4">
                  <c:v>ΣΠ5 (ΕΤΠΑ)</c:v>
                </c:pt>
                <c:pt idx="5">
                  <c:v>ΤΒ (ΕΤΠΑ)</c:v>
                </c:pt>
                <c:pt idx="6">
                  <c:v>ΣΠ4 (ΕΚΤ+)</c:v>
                </c:pt>
                <c:pt idx="7">
                  <c:v>ΤΒ (ΕΚΤ+)</c:v>
                </c:pt>
              </c:strCache>
            </c:strRef>
          </c:cat>
          <c:val>
            <c:numRef>
              <c:f>'Φύλλο1 (2)'!$B$16:$B$23</c:f>
              <c:numCache>
                <c:formatCode>#,##0.0</c:formatCode>
                <c:ptCount val="8"/>
                <c:pt idx="0">
                  <c:v>54.104711999999999</c:v>
                </c:pt>
                <c:pt idx="1">
                  <c:v>86.012618000000003</c:v>
                </c:pt>
                <c:pt idx="2">
                  <c:v>31.214257</c:v>
                </c:pt>
                <c:pt idx="3">
                  <c:v>62.428513000000002</c:v>
                </c:pt>
                <c:pt idx="4">
                  <c:v>76.301517000000004</c:v>
                </c:pt>
                <c:pt idx="5">
                  <c:v>5.6228790000000002</c:v>
                </c:pt>
                <c:pt idx="6">
                  <c:v>108.094234</c:v>
                </c:pt>
                <c:pt idx="7">
                  <c:v>2.287172</c:v>
                </c:pt>
              </c:numCache>
            </c:numRef>
          </c:val>
          <c:extLst>
            <c:ext xmlns:c16="http://schemas.microsoft.com/office/drawing/2014/chart" uri="{C3380CC4-5D6E-409C-BE32-E72D297353CC}">
              <c16:uniqueId val="{00000012-5A01-4073-AA2F-91C65154CB77}"/>
            </c:ext>
          </c:extLst>
        </c:ser>
        <c:dLbls>
          <c:dLblPos val="inEnd"/>
          <c:showLegendKey val="0"/>
          <c:showVal val="0"/>
          <c:showCatName val="1"/>
          <c:showSerName val="0"/>
          <c:showPercent val="0"/>
          <c:showBubbleSize val="0"/>
          <c:showLeaderLines val="1"/>
        </c:dLbls>
        <c:gapWidth val="49"/>
        <c:splitType val="pos"/>
        <c:splitPos val="2"/>
        <c:secondPieSize val="58"/>
        <c:serLines>
          <c:spPr>
            <a:ln w="9525" cap="flat" cmpd="sng" algn="ctr">
              <a:solidFill>
                <a:schemeClr val="dk1">
                  <a:lumMod val="35000"/>
                  <a:lumOff val="65000"/>
                </a:schemeClr>
              </a:solidFill>
              <a:round/>
            </a:ln>
            <a:effectLst/>
          </c:spPr>
        </c:serLines>
      </c:of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effectLst>
              <a:outerShdw blurRad="63500" sx="102000" sy="102000" algn="ctr" rotWithShape="0">
                <a:prstClr val="black">
                  <a:alpha val="40000"/>
                </a:prstClr>
              </a:outerShdw>
            </a:effectLst>
          </c:spPr>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a:outerShdw blurRad="63500" sx="102000" sy="102000" algn="ctr" rotWithShape="0">
                  <a:prstClr val="black">
                    <a:alpha val="40000"/>
                  </a:prstClr>
                </a:outerShdw>
              </a:effectLst>
            </c:spPr>
            <c:extLst>
              <c:ext xmlns:c16="http://schemas.microsoft.com/office/drawing/2014/chart" uri="{C3380CC4-5D6E-409C-BE32-E72D297353CC}">
                <c16:uniqueId val="{00000001-75CA-49C6-A154-39DDCA2D56F9}"/>
              </c:ext>
            </c:extLst>
          </c:dPt>
          <c:dPt>
            <c:idx val="1"/>
            <c:bubble3D val="0"/>
            <c:explosion val="9"/>
            <c:spPr>
              <a:gradFill>
                <a:gsLst>
                  <a:gs pos="100000">
                    <a:schemeClr val="accent2">
                      <a:lumMod val="60000"/>
                      <a:lumOff val="40000"/>
                    </a:schemeClr>
                  </a:gs>
                  <a:gs pos="0">
                    <a:schemeClr val="accent2"/>
                  </a:gs>
                </a:gsLst>
                <a:lin ang="5400000" scaled="0"/>
              </a:gradFill>
              <a:ln w="19050">
                <a:solidFill>
                  <a:schemeClr val="lt1"/>
                </a:solidFill>
              </a:ln>
              <a:effectLst>
                <a:outerShdw blurRad="63500" sx="102000" sy="102000" algn="ctr" rotWithShape="0">
                  <a:prstClr val="black">
                    <a:alpha val="40000"/>
                  </a:prstClr>
                </a:outerShdw>
              </a:effectLst>
            </c:spPr>
            <c:extLst>
              <c:ext xmlns:c16="http://schemas.microsoft.com/office/drawing/2014/chart" uri="{C3380CC4-5D6E-409C-BE32-E72D297353CC}">
                <c16:uniqueId val="{00000003-75CA-49C6-A154-39DDCA2D56F9}"/>
              </c:ext>
            </c:extLst>
          </c:dPt>
          <c:dLbls>
            <c:dLbl>
              <c:idx val="0"/>
              <c:layout/>
              <c:tx>
                <c:rich>
                  <a:bodyPr rot="0" spcFirstLastPara="1" vertOverflow="ellipsis" vert="horz" wrap="square" lIns="38100" tIns="19050" rIns="38100" bIns="19050" anchor="ctr" anchorCtr="1">
                    <a:no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fld id="{101A8B2F-26BD-4379-9D94-1718E8010894}" type="CATEGORYNAME">
                      <a:rPr lang="el-GR" sz="1800" b="1">
                        <a:solidFill>
                          <a:schemeClr val="bg1"/>
                        </a:solidFill>
                      </a:rPr>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[ΟΝΟΜΑ ΚΑΤΗΓΟΡΙΑΣ]</a:t>
                    </a:fld>
                    <a:r>
                      <a:rPr lang="el-GR" baseline="0" dirty="0"/>
                      <a:t>
</a:t>
                    </a:r>
                    <a:fld id="{0979DB70-4286-46AE-9443-0E09086DE754}" type="VALUE">
                      <a:rPr lang="el-GR" baseline="0"/>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[ΤΙΜΗ]</a:t>
                    </a:fld>
                    <a:r>
                      <a:rPr lang="el-GR" baseline="0" dirty="0"/>
                      <a:t>
</a:t>
                    </a:r>
                    <a:fld id="{A996A682-CAF1-4C9E-9E27-2A3D7D24C6EF}" type="PERCENTAGE">
                      <a:rPr lang="el-GR" sz="1800" baseline="0"/>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[ΠΟΣΟΣΤΟ]</a:t>
                    </a:fld>
                    <a:endParaRPr lang="el-GR" baseline="0" dirty="0"/>
                  </a:p>
                </c:rich>
              </c:tx>
              <c:spPr>
                <a:noFill/>
                <a:ln>
                  <a:noFill/>
                </a:ln>
                <a:effectLst/>
              </c:spPr>
              <c:dLblPos val="ctr"/>
              <c:showLegendKey val="0"/>
              <c:showVal val="1"/>
              <c:showCatName val="1"/>
              <c:showSerName val="0"/>
              <c:showPercent val="1"/>
              <c:showBubbleSize val="0"/>
              <c:separator>
</c:separator>
              <c:extLst>
                <c:ext xmlns:c15="http://schemas.microsoft.com/office/drawing/2012/chart" uri="{CE6537A1-D6FC-4f65-9D91-7224C49458BB}">
                  <c15:spPr xmlns:c15="http://schemas.microsoft.com/office/drawing/2012/chart">
                    <a:prstGeom prst="rect">
                      <a:avLst/>
                    </a:prstGeom>
                  </c15:spPr>
                  <c15:layout/>
                  <c15:dlblFieldTable/>
                  <c15:showDataLabelsRange val="0"/>
                </c:ext>
                <c:ext xmlns:c16="http://schemas.microsoft.com/office/drawing/2014/chart" uri="{C3380CC4-5D6E-409C-BE32-E72D297353CC}">
                  <c16:uniqueId val="{00000001-75CA-49C6-A154-39DDCA2D56F9}"/>
                </c:ext>
              </c:extLst>
            </c:dLbl>
            <c:dLbl>
              <c:idx val="1"/>
              <c:layout>
                <c:manualLayout>
                  <c:x val="-0.18165438987546079"/>
                  <c:y val="0.20324534867317665"/>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fld id="{9E00F740-C767-49F7-A590-C1322FBDDFB8}" type="CATEGORYNAME">
                      <a:rPr lang="el-GR" sz="1800" b="1">
                        <a:solidFill>
                          <a:schemeClr val="bg1"/>
                        </a:solidFill>
                      </a:rPr>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[ΟΝΟΜΑ ΚΑΤΗΓΟΡΙΑΣ]</a:t>
                    </a:fld>
                    <a:r>
                      <a:rPr lang="el-GR" baseline="0" dirty="0"/>
                      <a:t>
</a:t>
                    </a:r>
                    <a:fld id="{BBB3C8CA-E557-4FC8-A5EF-3EB7934837E8}" type="VALUE">
                      <a:rPr lang="el-GR" sz="1600" baseline="0"/>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[ΤΙΜΗ]</a:t>
                    </a:fld>
                    <a:r>
                      <a:rPr lang="el-GR" baseline="0" dirty="0"/>
                      <a:t>
</a:t>
                    </a:r>
                    <a:fld id="{71E2177D-BBA6-4D07-8D96-8B7EE19D725A}" type="PERCENTAGE">
                      <a:rPr lang="el-GR" sz="1800" baseline="0"/>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t>[ΠΟΣΟΣΤΟ]</a:t>
                    </a:fld>
                    <a:endParaRPr lang="el-GR" baseline="0" dirty="0"/>
                  </a:p>
                </c:rich>
              </c:tx>
              <c:spPr>
                <a:noFill/>
                <a:ln>
                  <a:noFill/>
                </a:ln>
                <a:effectLst/>
              </c:sp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32568619635977147"/>
                      <c:h val="0.27004529851565068"/>
                    </c:manualLayout>
                  </c15:layout>
                  <c15:dlblFieldTable/>
                  <c15:showDataLabelsRange val="0"/>
                </c:ext>
                <c:ext xmlns:c16="http://schemas.microsoft.com/office/drawing/2014/chart" uri="{C3380CC4-5D6E-409C-BE32-E72D297353CC}">
                  <c16:uniqueId val="{00000003-75CA-49C6-A154-39DDCA2D56F9}"/>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ΠΑΡΑΡΤΗΜΑ_ΙΙ!$C$321:$C$322</c:f>
              <c:strCache>
                <c:ptCount val="2"/>
                <c:pt idx="0">
                  <c:v>ΤΒ/ ΕΤΠΑ</c:v>
                </c:pt>
                <c:pt idx="1">
                  <c:v>ΤΒ/ ΕΚΤ+</c:v>
                </c:pt>
              </c:strCache>
            </c:strRef>
          </c:cat>
          <c:val>
            <c:numRef>
              <c:f>ΠΑΡΑΡΤΗΜΑ_ΙΙ!$D$321:$D$322</c:f>
              <c:numCache>
                <c:formatCode>#,##0.00\ "€"</c:formatCode>
                <c:ptCount val="2"/>
                <c:pt idx="0">
                  <c:v>5622879</c:v>
                </c:pt>
                <c:pt idx="1">
                  <c:v>2287172</c:v>
                </c:pt>
              </c:numCache>
            </c:numRef>
          </c:val>
          <c:extLst>
            <c:ext xmlns:c16="http://schemas.microsoft.com/office/drawing/2014/chart" uri="{C3380CC4-5D6E-409C-BE32-E72D297353CC}">
              <c16:uniqueId val="{00000004-75CA-49C6-A154-39DDCA2D56F9}"/>
            </c:ext>
          </c:extLst>
        </c:ser>
        <c:dLbls>
          <c:dLblPos val="ctr"/>
          <c:showLegendKey val="0"/>
          <c:showVal val="1"/>
          <c:showCatName val="0"/>
          <c:showSerName val="0"/>
          <c:showPercent val="0"/>
          <c:showBubbleSize val="0"/>
          <c:showLeaderLines val="1"/>
        </c:dLbls>
        <c:firstSliceAng val="101"/>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5640877644515"/>
          <c:y val="7.712638861318806E-2"/>
          <c:w val="0.80675875044499568"/>
          <c:h val="0.59826537561930548"/>
        </c:manualLayout>
      </c:layout>
      <c:barChart>
        <c:barDir val="col"/>
        <c:grouping val="clustered"/>
        <c:varyColors val="0"/>
        <c:ser>
          <c:idx val="0"/>
          <c:order val="0"/>
          <c:tx>
            <c:strRef>
              <c:f>Sheet5!$B$1</c:f>
              <c:strCache>
                <c:ptCount val="1"/>
                <c:pt idx="0">
                  <c:v>Π/Υ ανά Προτεραιότητα (ΔΔ εκατ.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dLbl>
              <c:idx val="4"/>
              <c:layout>
                <c:manualLayout>
                  <c:x val="5.699088145896649E-2"/>
                  <c:y val="6.3783645873197823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191-4E2E-90EE-E374ADB4198E}"/>
                </c:ext>
              </c:extLst>
            </c:dLbl>
            <c:dLbl>
              <c:idx val="6"/>
              <c:layout>
                <c:manualLayout>
                  <c:x val="4.2215467747382645E-3"/>
                  <c:y val="2.23242760556193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191-4E2E-90EE-E374ADB4198E}"/>
                </c:ext>
              </c:extLst>
            </c:dLbl>
            <c:dLbl>
              <c:idx val="7"/>
              <c:layout>
                <c:manualLayout>
                  <c:x val="-1.5478826027987832E-16"/>
                  <c:y val="1.9135093761959432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191-4E2E-90EE-E374ADB4198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Sheet5!$A$2:$A$9</c:f>
              <c:strCache>
                <c:ptCount val="8"/>
                <c:pt idx="0">
                  <c:v>Π-01 </c:v>
                </c:pt>
                <c:pt idx="1">
                  <c:v>Π-02</c:v>
                </c:pt>
                <c:pt idx="2">
                  <c:v>Π-03</c:v>
                </c:pt>
                <c:pt idx="3">
                  <c:v>Π-04.1</c:v>
                </c:pt>
                <c:pt idx="4">
                  <c:v>Π-04.2 (ΕΚΤ+)</c:v>
                </c:pt>
                <c:pt idx="5">
                  <c:v>Π-05</c:v>
                </c:pt>
                <c:pt idx="6">
                  <c:v>Π-06.1 </c:v>
                </c:pt>
                <c:pt idx="7">
                  <c:v>Π-06.2 (ΕΚΤ+)</c:v>
                </c:pt>
              </c:strCache>
            </c:strRef>
          </c:cat>
          <c:val>
            <c:numRef>
              <c:f>Sheet5!$B$2:$B$9</c:f>
              <c:numCache>
                <c:formatCode>#,##0.0\ "€"</c:formatCode>
                <c:ptCount val="8"/>
                <c:pt idx="0">
                  <c:v>54.104711999999999</c:v>
                </c:pt>
                <c:pt idx="1">
                  <c:v>86.012618000000003</c:v>
                </c:pt>
                <c:pt idx="2">
                  <c:v>31.214257</c:v>
                </c:pt>
                <c:pt idx="3">
                  <c:v>62.428513000000002</c:v>
                </c:pt>
                <c:pt idx="4">
                  <c:v>108.094234</c:v>
                </c:pt>
                <c:pt idx="5">
                  <c:v>76.301517000000004</c:v>
                </c:pt>
                <c:pt idx="6">
                  <c:v>5.6228790000000002</c:v>
                </c:pt>
                <c:pt idx="7">
                  <c:v>2.287172</c:v>
                </c:pt>
              </c:numCache>
            </c:numRef>
          </c:val>
          <c:extLst>
            <c:ext xmlns:c16="http://schemas.microsoft.com/office/drawing/2014/chart" uri="{C3380CC4-5D6E-409C-BE32-E72D297353CC}">
              <c16:uniqueId val="{00000003-6191-4E2E-90EE-E374ADB4198E}"/>
            </c:ext>
          </c:extLst>
        </c:ser>
        <c:dLbls>
          <c:showLegendKey val="0"/>
          <c:showVal val="0"/>
          <c:showCatName val="0"/>
          <c:showSerName val="0"/>
          <c:showPercent val="0"/>
          <c:showBubbleSize val="0"/>
        </c:dLbls>
        <c:gapWidth val="40"/>
        <c:overlap val="-27"/>
        <c:axId val="1586513599"/>
        <c:axId val="1563261119"/>
      </c:barChart>
      <c:lineChart>
        <c:grouping val="standard"/>
        <c:varyColors val="0"/>
        <c:ser>
          <c:idx val="1"/>
          <c:order val="1"/>
          <c:tx>
            <c:strRef>
              <c:f>Sheet5!$C$1</c:f>
              <c:strCache>
                <c:ptCount val="1"/>
                <c:pt idx="0">
                  <c:v>Πλήθος Δράσεων</c:v>
                </c:pt>
              </c:strCache>
            </c:strRef>
          </c:tx>
          <c:spPr>
            <a:ln w="34925" cap="rnd">
              <a:solidFill>
                <a:srgbClr val="FFC000"/>
              </a:solidFill>
              <a:round/>
            </a:ln>
            <a:effectLst>
              <a:outerShdw blurRad="57150" dist="19050" dir="5400000" algn="ctr" rotWithShape="0">
                <a:srgbClr val="000000">
                  <a:alpha val="63000"/>
                </a:srgbClr>
              </a:outerShdw>
            </a:effectLst>
          </c:spPr>
          <c:marker>
            <c:symbol val="none"/>
          </c:marker>
          <c:dLbls>
            <c:dLbl>
              <c:idx val="3"/>
              <c:layout>
                <c:manualLayout>
                  <c:x val="-2.7566700439040866E-2"/>
                  <c:y val="3.988863475877214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6191-4E2E-90EE-E374ADB4198E}"/>
                </c:ext>
              </c:extLst>
            </c:dLbl>
            <c:dLbl>
              <c:idx val="4"/>
              <c:layout>
                <c:manualLayout>
                  <c:x val="-3.3899020601148258E-2"/>
                  <c:y val="-4.940846946370509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6191-4E2E-90EE-E374ADB4198E}"/>
                </c:ext>
              </c:extLst>
            </c:dLbl>
            <c:dLbl>
              <c:idx val="5"/>
              <c:layout>
                <c:manualLayout>
                  <c:x val="-2.7566700439040866E-2"/>
                  <c:y val="3.98886347587722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6191-4E2E-90EE-E374ADB4198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Sheet5!$A$2:$A$9</c:f>
              <c:strCache>
                <c:ptCount val="8"/>
                <c:pt idx="0">
                  <c:v>Π-01 </c:v>
                </c:pt>
                <c:pt idx="1">
                  <c:v>Π-02</c:v>
                </c:pt>
                <c:pt idx="2">
                  <c:v>Π-03</c:v>
                </c:pt>
                <c:pt idx="3">
                  <c:v>Π-04.1</c:v>
                </c:pt>
                <c:pt idx="4">
                  <c:v>Π-04.2 (ΕΚΤ+)</c:v>
                </c:pt>
                <c:pt idx="5">
                  <c:v>Π-05</c:v>
                </c:pt>
                <c:pt idx="6">
                  <c:v>Π-06.1 </c:v>
                </c:pt>
                <c:pt idx="7">
                  <c:v>Π-06.2 (ΕΚΤ+)</c:v>
                </c:pt>
              </c:strCache>
            </c:strRef>
          </c:cat>
          <c:val>
            <c:numRef>
              <c:f>Sheet5!$C$2:$C$9</c:f>
              <c:numCache>
                <c:formatCode>General</c:formatCode>
                <c:ptCount val="8"/>
                <c:pt idx="0">
                  <c:v>8</c:v>
                </c:pt>
                <c:pt idx="1">
                  <c:v>7</c:v>
                </c:pt>
                <c:pt idx="2">
                  <c:v>4</c:v>
                </c:pt>
                <c:pt idx="3">
                  <c:v>15</c:v>
                </c:pt>
                <c:pt idx="4">
                  <c:v>57</c:v>
                </c:pt>
                <c:pt idx="5">
                  <c:v>19</c:v>
                </c:pt>
                <c:pt idx="6">
                  <c:v>5</c:v>
                </c:pt>
                <c:pt idx="7">
                  <c:v>5</c:v>
                </c:pt>
              </c:numCache>
            </c:numRef>
          </c:val>
          <c:smooth val="0"/>
          <c:extLst>
            <c:ext xmlns:c16="http://schemas.microsoft.com/office/drawing/2014/chart" uri="{C3380CC4-5D6E-409C-BE32-E72D297353CC}">
              <c16:uniqueId val="{00000009-6191-4E2E-90EE-E374ADB4198E}"/>
            </c:ext>
          </c:extLst>
        </c:ser>
        <c:ser>
          <c:idx val="2"/>
          <c:order val="2"/>
          <c:tx>
            <c:strRef>
              <c:f>Sheet5!$D$1</c:f>
              <c:strCache>
                <c:ptCount val="1"/>
                <c:pt idx="0">
                  <c:v>Πλήθος Ειδικών Στόχων</c:v>
                </c:pt>
              </c:strCache>
            </c:strRef>
          </c:tx>
          <c:spPr>
            <a:ln w="34925" cap="rnd">
              <a:solidFill>
                <a:schemeClr val="accent4"/>
              </a:solidFill>
              <a:round/>
            </a:ln>
            <a:effectLst>
              <a:outerShdw blurRad="57150" dist="19050" dir="5400000" algn="ctr" rotWithShape="0">
                <a:srgbClr val="000000">
                  <a:alpha val="63000"/>
                </a:srgbClr>
              </a:outerShdw>
            </a:effectLst>
          </c:spPr>
          <c:marker>
            <c:symbol val="none"/>
          </c:marker>
          <c:dLbls>
            <c:dLbl>
              <c:idx val="0"/>
              <c:layout>
                <c:manualLayout>
                  <c:x val="-2.2754137115839262E-2"/>
                  <c:y val="1.75166465271059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6191-4E2E-90EE-E374ADB4198E}"/>
                </c:ext>
              </c:extLst>
            </c:dLbl>
            <c:dLbl>
              <c:idx val="1"/>
              <c:layout>
                <c:manualLayout>
                  <c:x val="-1.8109494325171494E-2"/>
                  <c:y val="3.392783040635138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6191-4E2E-90EE-E374ADB4198E}"/>
                </c:ext>
              </c:extLst>
            </c:dLbl>
            <c:dLbl>
              <c:idx val="2"/>
              <c:layout>
                <c:manualLayout>
                  <c:x val="-1.9741514562222433E-2"/>
                  <c:y val="-8.190636065210520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6191-4E2E-90EE-E374ADB4198E}"/>
                </c:ext>
              </c:extLst>
            </c:dLbl>
            <c:dLbl>
              <c:idx val="3"/>
              <c:layout>
                <c:manualLayout>
                  <c:x val="-1.8109494325171546E-2"/>
                  <c:y val="2.136489827734502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6191-4E2E-90EE-E374ADB4198E}"/>
                </c:ext>
              </c:extLst>
            </c:dLbl>
            <c:dLbl>
              <c:idx val="5"/>
              <c:layout>
                <c:manualLayout>
                  <c:x val="-2.2754137115839321E-2"/>
                  <c:y val="-3.66994524651124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6191-4E2E-90EE-E374ADB4198E}"/>
                </c:ext>
              </c:extLst>
            </c:dLbl>
            <c:dLbl>
              <c:idx val="6"/>
              <c:layout>
                <c:manualLayout>
                  <c:x val="-2.2754137115839245E-2"/>
                  <c:y val="-2.39427232904727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191-4E2E-90EE-E374ADB4198E}"/>
                </c:ext>
              </c:extLst>
            </c:dLbl>
            <c:dLbl>
              <c:idx val="7"/>
              <c:layout>
                <c:manualLayout>
                  <c:x val="-2.4864910503208375E-2"/>
                  <c:y val="-1.75643587031530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191-4E2E-90EE-E374ADB4198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l-GR"/>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Sheet5!$A$2:$A$9</c:f>
              <c:strCache>
                <c:ptCount val="8"/>
                <c:pt idx="0">
                  <c:v>Π-01 </c:v>
                </c:pt>
                <c:pt idx="1">
                  <c:v>Π-02</c:v>
                </c:pt>
                <c:pt idx="2">
                  <c:v>Π-03</c:v>
                </c:pt>
                <c:pt idx="3">
                  <c:v>Π-04.1</c:v>
                </c:pt>
                <c:pt idx="4">
                  <c:v>Π-04.2 (ΕΚΤ+)</c:v>
                </c:pt>
                <c:pt idx="5">
                  <c:v>Π-05</c:v>
                </c:pt>
                <c:pt idx="6">
                  <c:v>Π-06.1 </c:v>
                </c:pt>
                <c:pt idx="7">
                  <c:v>Π-06.2 (ΕΚΤ+)</c:v>
                </c:pt>
              </c:strCache>
            </c:strRef>
          </c:cat>
          <c:val>
            <c:numRef>
              <c:f>Sheet5!$D$2:$D$9</c:f>
              <c:numCache>
                <c:formatCode>General</c:formatCode>
                <c:ptCount val="8"/>
                <c:pt idx="0">
                  <c:v>3</c:v>
                </c:pt>
                <c:pt idx="1">
                  <c:v>5</c:v>
                </c:pt>
                <c:pt idx="2">
                  <c:v>1</c:v>
                </c:pt>
                <c:pt idx="3">
                  <c:v>5</c:v>
                </c:pt>
                <c:pt idx="4">
                  <c:v>9</c:v>
                </c:pt>
                <c:pt idx="5">
                  <c:v>2</c:v>
                </c:pt>
              </c:numCache>
            </c:numRef>
          </c:val>
          <c:smooth val="0"/>
          <c:extLst>
            <c:ext xmlns:c16="http://schemas.microsoft.com/office/drawing/2014/chart" uri="{C3380CC4-5D6E-409C-BE32-E72D297353CC}">
              <c16:uniqueId val="{0000000F-6191-4E2E-90EE-E374ADB4198E}"/>
            </c:ext>
          </c:extLst>
        </c:ser>
        <c:dLbls>
          <c:showLegendKey val="0"/>
          <c:showVal val="0"/>
          <c:showCatName val="0"/>
          <c:showSerName val="0"/>
          <c:showPercent val="0"/>
          <c:showBubbleSize val="0"/>
        </c:dLbls>
        <c:marker val="1"/>
        <c:smooth val="0"/>
        <c:axId val="1590609743"/>
        <c:axId val="1563256959"/>
      </c:lineChart>
      <c:catAx>
        <c:axId val="1586513599"/>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563261119"/>
        <c:crosses val="autoZero"/>
        <c:auto val="1"/>
        <c:lblAlgn val="ctr"/>
        <c:lblOffset val="100"/>
        <c:noMultiLvlLbl val="0"/>
      </c:catAx>
      <c:valAx>
        <c:axId val="1563261119"/>
        <c:scaling>
          <c:orientation val="minMax"/>
        </c:scaling>
        <c:delete val="0"/>
        <c:axPos val="l"/>
        <c:majorGridlines>
          <c:spPr>
            <a:ln w="9525" cap="flat" cmpd="sng" algn="ctr">
              <a:solidFill>
                <a:schemeClr val="tx1">
                  <a:lumMod val="15000"/>
                  <a:lumOff val="85000"/>
                </a:schemeClr>
              </a:solidFill>
              <a:round/>
            </a:ln>
            <a:effectLst/>
          </c:spPr>
        </c:majorGridlines>
        <c:numFmt formatCode="#,##0.0\ &quot;€&quot;"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586513599"/>
        <c:crosses val="autoZero"/>
        <c:crossBetween val="between"/>
      </c:valAx>
      <c:valAx>
        <c:axId val="1563256959"/>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590609743"/>
        <c:crosses val="max"/>
        <c:crossBetween val="between"/>
      </c:valAx>
      <c:catAx>
        <c:axId val="1590609743"/>
        <c:scaling>
          <c:orientation val="minMax"/>
        </c:scaling>
        <c:delete val="1"/>
        <c:axPos val="b"/>
        <c:numFmt formatCode="General" sourceLinked="1"/>
        <c:majorTickMark val="none"/>
        <c:minorTickMark val="none"/>
        <c:tickLblPos val="nextTo"/>
        <c:crossAx val="1563256959"/>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1 / ΣΠ1</a:t>
            </a:r>
            <a:r>
              <a:rPr lang="el-GR" sz="2400" b="0" baseline="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3.0360919143212969E-2"/>
          <c:y val="2.1773787916876421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598637324857006"/>
          <c:y val="0.20118614980819702"/>
          <c:w val="0.74561070883727476"/>
          <c:h val="0.58484151019584085"/>
        </c:manualLayout>
      </c:layout>
      <c:barChart>
        <c:barDir val="col"/>
        <c:grouping val="clustered"/>
        <c:varyColors val="0"/>
        <c:ser>
          <c:idx val="0"/>
          <c:order val="0"/>
          <c:tx>
            <c:strRef>
              <c:f>ΣΠ1!$B$1</c:f>
              <c:strCache>
                <c:ptCount val="1"/>
                <c:pt idx="0">
                  <c:v>Δημόσια Δαπάνη</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ΣΠ1!$A$2:$A$4</c:f>
              <c:strCache>
                <c:ptCount val="3"/>
                <c:pt idx="0">
                  <c:v>RSO1.1</c:v>
                </c:pt>
                <c:pt idx="1">
                  <c:v>RSO1.2</c:v>
                </c:pt>
                <c:pt idx="2">
                  <c:v>RSO1.3</c:v>
                </c:pt>
              </c:strCache>
            </c:strRef>
          </c:cat>
          <c:val>
            <c:numRef>
              <c:f>ΣΠ1!$B$2:$B$4</c:f>
              <c:numCache>
                <c:formatCode>#,##0\ "€"</c:formatCode>
                <c:ptCount val="3"/>
                <c:pt idx="0">
                  <c:v>24117647</c:v>
                </c:pt>
                <c:pt idx="1">
                  <c:v>14692947</c:v>
                </c:pt>
                <c:pt idx="2">
                  <c:v>15294118</c:v>
                </c:pt>
              </c:numCache>
            </c:numRef>
          </c:val>
          <c:extLst>
            <c:ext xmlns:c16="http://schemas.microsoft.com/office/drawing/2014/chart" uri="{C3380CC4-5D6E-409C-BE32-E72D297353CC}">
              <c16:uniqueId val="{00000000-A388-497E-A61A-8915EF3F8898}"/>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ΣΠ1!$C$1</c:f>
              <c:strCache>
                <c:ptCount val="1"/>
                <c:pt idx="0">
                  <c:v>% Κατανομή του ΣΠ1</c:v>
                </c:pt>
              </c:strCache>
            </c:strRef>
          </c:tx>
          <c:spPr>
            <a:ln w="34925" cap="rnd">
              <a:solidFill>
                <a:schemeClr val="accent5"/>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ΣΠ1!$A$2:$A$4</c:f>
              <c:strCache>
                <c:ptCount val="3"/>
                <c:pt idx="0">
                  <c:v>RSO1.1</c:v>
                </c:pt>
                <c:pt idx="1">
                  <c:v>RSO1.2</c:v>
                </c:pt>
                <c:pt idx="2">
                  <c:v>RSO1.3</c:v>
                </c:pt>
              </c:strCache>
            </c:strRef>
          </c:cat>
          <c:val>
            <c:numRef>
              <c:f>ΣΠ1!$C$2:$C$4</c:f>
              <c:numCache>
                <c:formatCode>0.0%</c:formatCode>
                <c:ptCount val="3"/>
                <c:pt idx="0">
                  <c:v>0.44575871691175439</c:v>
                </c:pt>
                <c:pt idx="1">
                  <c:v>0.27156501637047803</c:v>
                </c:pt>
                <c:pt idx="2">
                  <c:v>0.28267626671776758</c:v>
                </c:pt>
              </c:numCache>
            </c:numRef>
          </c:val>
          <c:smooth val="0"/>
          <c:extLst>
            <c:ext xmlns:c16="http://schemas.microsoft.com/office/drawing/2014/chart" uri="{C3380CC4-5D6E-409C-BE32-E72D297353CC}">
              <c16:uniqueId val="{00000001-A388-497E-A61A-8915EF3F8898}"/>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2"/>
                </a:solidFill>
                <a:latin typeface="+mn-lt"/>
                <a:ea typeface="+mn-ea"/>
                <a:cs typeface="+mn-cs"/>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l-GR"/>
          </a:p>
        </c:txPr>
        <c:crossAx val="1254447744"/>
        <c:crosses val="max"/>
        <c:crossBetween val="between"/>
        <c:majorUnit val="0.1"/>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accent6">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i="0" u="none" dirty="0">
                <a:solidFill>
                  <a:schemeClr val="accent6">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2 / ΣΠ2</a:t>
            </a:r>
            <a:r>
              <a:rPr lang="el-GR" sz="2400" b="0" i="0" u="none" baseline="0" dirty="0">
                <a:solidFill>
                  <a:schemeClr val="accent6">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i="0" u="none"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a:t>
            </a:r>
            <a:endParaRPr lang="en-US" sz="2400" b="1" i="0" u="none"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3.0452581141655912E-2"/>
          <c:y val="2.6028965234334154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accent6">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3384333139676222"/>
          <c:y val="0.20068190733584046"/>
          <c:w val="0.78502721500471784"/>
          <c:h val="0.60259670511483088"/>
        </c:manualLayout>
      </c:layout>
      <c:barChart>
        <c:barDir val="col"/>
        <c:grouping val="clustered"/>
        <c:varyColors val="0"/>
        <c:ser>
          <c:idx val="0"/>
          <c:order val="0"/>
          <c:tx>
            <c:strRef>
              <c:f>ΣΠ2!$B$1</c:f>
              <c:strCache>
                <c:ptCount val="1"/>
                <c:pt idx="0">
                  <c:v>Δημόσια Δαπάνη</c:v>
                </c:pt>
              </c:strCache>
            </c:strRef>
          </c:tx>
          <c:spPr>
            <a:gradFill rotWithShape="1">
              <a:gsLst>
                <a:gs pos="0">
                  <a:schemeClr val="accent5">
                    <a:tint val="98000"/>
                    <a:lumMod val="110000"/>
                  </a:schemeClr>
                </a:gs>
                <a:gs pos="84000">
                  <a:schemeClr val="accent5">
                    <a:shade val="90000"/>
                    <a:lumMod val="88000"/>
                  </a:schemeClr>
                </a:gs>
              </a:gsLst>
              <a:lin ang="5400000" scaled="0"/>
            </a:gra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c:spPr>
          <c:invertIfNegative val="0"/>
          <c:dLbls>
            <c:dLbl>
              <c:idx val="3"/>
              <c:layout>
                <c:manualLayout>
                  <c:x val="-2.0791749833667526E-3"/>
                  <c:y val="8.3403117815590636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4A4-4985-9C95-E5C169D43A48}"/>
                </c:ext>
              </c:extLst>
            </c:dLbl>
            <c:dLbl>
              <c:idx val="4"/>
              <c:layout>
                <c:manualLayout>
                  <c:x val="-2.0791749833667526E-3"/>
                  <c:y val="8.1465629204030443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4A4-4985-9C95-E5C169D43A4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ΣΠ2!$A$2:$A$6</c:f>
              <c:strCache>
                <c:ptCount val="5"/>
                <c:pt idx="0">
                  <c:v>RSO2.1</c:v>
                </c:pt>
                <c:pt idx="1">
                  <c:v>RSO2.4</c:v>
                </c:pt>
                <c:pt idx="2">
                  <c:v>RSO2.5</c:v>
                </c:pt>
                <c:pt idx="3">
                  <c:v>RSO2.6</c:v>
                </c:pt>
                <c:pt idx="4">
                  <c:v>RSO2.7</c:v>
                </c:pt>
              </c:strCache>
            </c:strRef>
          </c:cat>
          <c:val>
            <c:numRef>
              <c:f>ΣΠ2!$B$2:$B$6</c:f>
              <c:numCache>
                <c:formatCode>#,##0</c:formatCode>
                <c:ptCount val="5"/>
                <c:pt idx="0">
                  <c:v>13894971</c:v>
                </c:pt>
                <c:pt idx="1">
                  <c:v>34010912</c:v>
                </c:pt>
                <c:pt idx="2">
                  <c:v>29489088</c:v>
                </c:pt>
                <c:pt idx="3">
                  <c:v>4500000</c:v>
                </c:pt>
                <c:pt idx="4">
                  <c:v>4117647</c:v>
                </c:pt>
              </c:numCache>
            </c:numRef>
          </c:val>
          <c:extLst>
            <c:ext xmlns:c16="http://schemas.microsoft.com/office/drawing/2014/chart" uri="{C3380CC4-5D6E-409C-BE32-E72D297353CC}">
              <c16:uniqueId val="{00000002-A4A4-4985-9C95-E5C169D43A48}"/>
            </c:ext>
          </c:extLst>
        </c:ser>
        <c:dLbls>
          <c:showLegendKey val="0"/>
          <c:showVal val="0"/>
          <c:showCatName val="0"/>
          <c:showSerName val="0"/>
          <c:showPercent val="0"/>
          <c:showBubbleSize val="0"/>
        </c:dLbls>
        <c:gapWidth val="39"/>
        <c:overlap val="67"/>
        <c:axId val="1731497584"/>
        <c:axId val="1731559712"/>
      </c:barChart>
      <c:lineChart>
        <c:grouping val="standard"/>
        <c:varyColors val="0"/>
        <c:ser>
          <c:idx val="1"/>
          <c:order val="1"/>
          <c:tx>
            <c:strRef>
              <c:f>ΣΠ2!$C$1</c:f>
              <c:strCache>
                <c:ptCount val="1"/>
                <c:pt idx="0">
                  <c:v>% Κατανομή του ΣΠ2</c:v>
                </c:pt>
              </c:strCache>
            </c:strRef>
          </c:tx>
          <c:spPr>
            <a:ln w="34925" cap="rnd">
              <a:solidFill>
                <a:srgbClr val="FFC000"/>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effectLst/>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ΣΠ2!$A$2:$A$6</c:f>
              <c:strCache>
                <c:ptCount val="5"/>
                <c:pt idx="0">
                  <c:v>RSO2.1</c:v>
                </c:pt>
                <c:pt idx="1">
                  <c:v>RSO2.4</c:v>
                </c:pt>
                <c:pt idx="2">
                  <c:v>RSO2.5</c:v>
                </c:pt>
                <c:pt idx="3">
                  <c:v>RSO2.6</c:v>
                </c:pt>
                <c:pt idx="4">
                  <c:v>RSO2.7</c:v>
                </c:pt>
              </c:strCache>
            </c:strRef>
          </c:cat>
          <c:val>
            <c:numRef>
              <c:f>ΣΠ2!$C$2:$C$6</c:f>
              <c:numCache>
                <c:formatCode>0.0%</c:formatCode>
                <c:ptCount val="5"/>
                <c:pt idx="0">
                  <c:v>0.16154572809305723</c:v>
                </c:pt>
                <c:pt idx="1">
                  <c:v>0.3954177048767426</c:v>
                </c:pt>
                <c:pt idx="2">
                  <c:v>0.34284606939879447</c:v>
                </c:pt>
                <c:pt idx="3">
                  <c:v>5.2317905263620741E-2</c:v>
                </c:pt>
                <c:pt idx="4">
                  <c:v>4.7872592367784919E-2</c:v>
                </c:pt>
              </c:numCache>
            </c:numRef>
          </c:val>
          <c:smooth val="0"/>
          <c:extLst>
            <c:ext xmlns:c16="http://schemas.microsoft.com/office/drawing/2014/chart" uri="{C3380CC4-5D6E-409C-BE32-E72D297353CC}">
              <c16:uniqueId val="{00000003-A4A4-4985-9C95-E5C169D43A48}"/>
            </c:ext>
          </c:extLst>
        </c:ser>
        <c:dLbls>
          <c:showLegendKey val="0"/>
          <c:showVal val="0"/>
          <c:showCatName val="0"/>
          <c:showSerName val="0"/>
          <c:showPercent val="0"/>
          <c:showBubbleSize val="0"/>
        </c:dLbls>
        <c:marker val="1"/>
        <c:smooth val="0"/>
        <c:axId val="1645649248"/>
        <c:axId val="1731558880"/>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2"/>
                </a:solidFill>
                <a:latin typeface="+mn-lt"/>
                <a:ea typeface="+mn-ea"/>
                <a:cs typeface="+mn-cs"/>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majorUnit val="8000000"/>
      </c:valAx>
      <c:valAx>
        <c:axId val="1731558880"/>
        <c:scaling>
          <c:orientation val="minMax"/>
          <c:max val="0.5"/>
          <c:min val="0"/>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l-GR"/>
          </a:p>
        </c:txPr>
        <c:crossAx val="1645649248"/>
        <c:crosses val="max"/>
        <c:crossBetween val="between"/>
        <c:majorUnit val="0.1"/>
      </c:valAx>
      <c:catAx>
        <c:axId val="1645649248"/>
        <c:scaling>
          <c:orientation val="minMax"/>
        </c:scaling>
        <c:delete val="1"/>
        <c:axPos val="b"/>
        <c:numFmt formatCode="General" sourceLinked="1"/>
        <c:majorTickMark val="out"/>
        <c:minorTickMark val="none"/>
        <c:tickLblPos val="nextTo"/>
        <c:crossAx val="1731558880"/>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3 / ΣΠ3</a:t>
            </a:r>
            <a:r>
              <a:rPr lang="el-GR" sz="2400" b="0" baseline="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0.13114568306080385"/>
          <c:y val="2.564102564102564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23108631548175121"/>
          <c:y val="0.22255367117571842"/>
          <c:w val="0.61522500365420429"/>
          <c:h val="0.56347398882831956"/>
        </c:manualLayout>
      </c:layout>
      <c:barChart>
        <c:barDir val="col"/>
        <c:grouping val="clustered"/>
        <c:varyColors val="0"/>
        <c:ser>
          <c:idx val="0"/>
          <c:order val="0"/>
          <c:tx>
            <c:strRef>
              <c:f>ΣΠ3!$B$1</c:f>
              <c:strCache>
                <c:ptCount val="1"/>
                <c:pt idx="0">
                  <c:v>Δημόσια Δαπάνη</c:v>
                </c:pt>
              </c:strCache>
            </c:strRef>
          </c:tx>
          <c:spPr>
            <a:solidFill>
              <a:srgbClr val="FFC000"/>
            </a:solidFill>
            <a:ln>
              <a:noFill/>
            </a:ln>
            <a:effectLst/>
            <a:scene3d>
              <a:camera prst="orthographicFront">
                <a:rot lat="0" lon="0" rev="0"/>
              </a:camera>
              <a:lightRig rig="threePt" dir="tl">
                <a:rot lat="0" lon="0" rev="1200000"/>
              </a:lightRig>
            </a:scene3d>
            <a:sp3d>
              <a:bevelT w="38100" h="50800"/>
            </a:sp3d>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85000"/>
                          <a:lumOff val="15000"/>
                        </a:schemeClr>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4-D4A4-4C5B-B9B8-32373E0256A2}"/>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85000"/>
                        <a:lumOff val="15000"/>
                      </a:schemeClr>
                    </a:solidFill>
                    <a:latin typeface="+mn-lt"/>
                    <a:ea typeface="+mn-ea"/>
                    <a:cs typeface="+mn-cs"/>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ΣΠ3!$A$2</c:f>
              <c:strCache>
                <c:ptCount val="1"/>
                <c:pt idx="0">
                  <c:v>RSO3.2</c:v>
                </c:pt>
              </c:strCache>
            </c:strRef>
          </c:cat>
          <c:val>
            <c:numRef>
              <c:f>ΣΠ3!$B$2</c:f>
              <c:numCache>
                <c:formatCode>#,##0\ "€"</c:formatCode>
                <c:ptCount val="1"/>
                <c:pt idx="0">
                  <c:v>31214257</c:v>
                </c:pt>
              </c:numCache>
            </c:numRef>
          </c:val>
          <c:extLst>
            <c:ext xmlns:c16="http://schemas.microsoft.com/office/drawing/2014/chart" uri="{C3380CC4-5D6E-409C-BE32-E72D297353CC}">
              <c16:uniqueId val="{00000000-D4A4-4C5B-B9B8-32373E0256A2}"/>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ΣΠ3!$C$1</c:f>
              <c:strCache>
                <c:ptCount val="1"/>
                <c:pt idx="0">
                  <c:v>% Κατανομή του ΣΠ3</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dLbl>
              <c:idx val="0"/>
              <c:layout>
                <c:manualLayout>
                  <c:x val="-0.28034710703534937"/>
                  <c:y val="-8.9444612692644185E-2"/>
                </c:manualLayout>
              </c:layout>
              <c:tx>
                <c:rich>
                  <a:bodyPr rot="0" spcFirstLastPara="1" vertOverflow="clip" horzOverflow="clip"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fld id="{20513D1A-9CBC-4F8D-8CBF-D629337C67FA}" type="CATEGORYNAME">
                      <a:rPr lang="en-US" sz="1600">
                        <a:latin typeface="Calibri" panose="020F0502020204030204" pitchFamily="34" charset="0"/>
                        <a:cs typeface="Calibri" panose="020F0502020204030204" pitchFamily="34" charset="0"/>
                      </a:rPr>
                      <a:pPr>
                        <a:defRPr sz="1600">
                          <a:latin typeface="Calibri" panose="020F0502020204030204" pitchFamily="34" charset="0"/>
                          <a:cs typeface="Calibri" panose="020F0502020204030204" pitchFamily="34" charset="0"/>
                        </a:defRPr>
                      </a:pPr>
                      <a:t>[ΟΝΟΜΑ ΚΑΤΗΓΟΡΙΑΣ]</a:t>
                    </a:fld>
                    <a:r>
                      <a:rPr lang="en-US" sz="1600" baseline="0">
                        <a:latin typeface="Calibri" panose="020F0502020204030204" pitchFamily="34" charset="0"/>
                        <a:cs typeface="Calibri" panose="020F0502020204030204" pitchFamily="34" charset="0"/>
                      </a:rPr>
                      <a:t>; </a:t>
                    </a:r>
                    <a:fld id="{73261865-BD33-46C2-A27E-CB7D7A1FFFAC}" type="VALUE">
                      <a:rPr lang="en-US" sz="1600" baseline="0">
                        <a:latin typeface="Calibri" panose="020F0502020204030204" pitchFamily="34" charset="0"/>
                        <a:cs typeface="Calibri" panose="020F0502020204030204" pitchFamily="34" charset="0"/>
                      </a:rPr>
                      <a:pPr>
                        <a:defRPr sz="1600">
                          <a:latin typeface="Calibri" panose="020F0502020204030204" pitchFamily="34" charset="0"/>
                          <a:cs typeface="Calibri" panose="020F0502020204030204" pitchFamily="34" charset="0"/>
                        </a:defRPr>
                      </a:pPr>
                      <a:t>[ΤΙΜΗ]</a:t>
                    </a:fld>
                    <a:endParaRPr lang="en-US" sz="1600" baseline="0">
                      <a:latin typeface="Calibri" panose="020F0502020204030204" pitchFamily="34" charset="0"/>
                      <a:cs typeface="Calibri" panose="020F0502020204030204" pitchFamily="34" charset="0"/>
                    </a:endParaRPr>
                  </a:p>
                </c:rich>
              </c:tx>
              <c:spPr>
                <a:noFill/>
                <a:ln>
                  <a:noFill/>
                </a:ln>
                <a:effectLst/>
              </c:spPr>
              <c:txPr>
                <a:bodyPr rot="0" spcFirstLastPara="1" vertOverflow="clip" horzOverflow="clip"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l-GR"/>
                </a:p>
              </c:txPr>
              <c:dLblPos val="r"/>
              <c:showLegendKey val="1"/>
              <c:showVal val="1"/>
              <c:showCatName val="1"/>
              <c:showSerName val="0"/>
              <c:showPercent val="0"/>
              <c:showBubbleSize val="0"/>
              <c:separator>
</c:separator>
              <c:extLst>
                <c:ext xmlns:c15="http://schemas.microsoft.com/office/drawing/2012/chart" uri="{CE6537A1-D6FC-4f65-9D91-7224C49458BB}">
                  <c15:layout>
                    <c:manualLayout>
                      <c:w val="0.33935297282754912"/>
                      <c:h val="6.3504273504273498E-2"/>
                    </c:manualLayout>
                  </c15:layout>
                  <c15:dlblFieldTable/>
                  <c15:showDataLabelsRange val="0"/>
                </c:ext>
                <c:ext xmlns:c16="http://schemas.microsoft.com/office/drawing/2014/chart" uri="{C3380CC4-5D6E-409C-BE32-E72D297353CC}">
                  <c16:uniqueId val="{00000001-D4A4-4C5B-B9B8-32373E0256A2}"/>
                </c:ext>
              </c:extLst>
            </c:dLbl>
            <c:spPr>
              <a:noFill/>
              <a:ln>
                <a:no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l-GR"/>
              </a:p>
            </c:txPr>
            <c:dLblPos val="t"/>
            <c:showLegendKey val="1"/>
            <c:showVal val="1"/>
            <c:showCatName val="1"/>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ΣΠ3!$A$2</c:f>
              <c:strCache>
                <c:ptCount val="1"/>
                <c:pt idx="0">
                  <c:v>RSO3.2</c:v>
                </c:pt>
              </c:strCache>
            </c:strRef>
          </c:cat>
          <c:val>
            <c:numRef>
              <c:f>ΣΠ3!$C$2</c:f>
              <c:numCache>
                <c:formatCode>0.0%</c:formatCode>
                <c:ptCount val="1"/>
                <c:pt idx="0">
                  <c:v>1</c:v>
                </c:pt>
              </c:numCache>
            </c:numRef>
          </c:val>
          <c:smooth val="0"/>
          <c:extLst>
            <c:ext xmlns:c16="http://schemas.microsoft.com/office/drawing/2014/chart" uri="{C3380CC4-5D6E-409C-BE32-E72D297353CC}">
              <c16:uniqueId val="{00000002-D4A4-4C5B-B9B8-32373E0256A2}"/>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majorUnit val="8000000"/>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254447744"/>
        <c:crosses val="max"/>
        <c:crossBetween val="between"/>
        <c:majorUnit val="0.25"/>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4.1 / ΣΠ4</a:t>
            </a:r>
            <a:r>
              <a:rPr lang="el-GR" sz="2400" b="0" baseline="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4.3203215020843677E-2"/>
          <c:y val="2.5025025025025027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598637324857006"/>
          <c:y val="0.20118614980819702"/>
          <c:w val="0.74561070883727476"/>
          <c:h val="0.58484151019584085"/>
        </c:manualLayout>
      </c:layout>
      <c:barChart>
        <c:barDir val="col"/>
        <c:grouping val="clustered"/>
        <c:varyColors val="0"/>
        <c:ser>
          <c:idx val="0"/>
          <c:order val="0"/>
          <c:tx>
            <c:strRef>
              <c:f>'ΣΠ4.1'!$B$1</c:f>
              <c:strCache>
                <c:ptCount val="1"/>
                <c:pt idx="0">
                  <c:v>Δημόσια Δαπάνη</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dLbl>
              <c:idx val="0"/>
              <c:layout>
                <c:manualLayout>
                  <c:x val="-3.3636286414848066E-17"/>
                  <c:y val="4.0034457029207687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el-GR"/>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7761-45D5-A9C5-368B6F0DC49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'ΣΠ4.1'!$A$2:$A$6</c:f>
              <c:strCache>
                <c:ptCount val="5"/>
                <c:pt idx="0">
                  <c:v>RSO4.1</c:v>
                </c:pt>
                <c:pt idx="1">
                  <c:v>RSO4.2</c:v>
                </c:pt>
                <c:pt idx="2">
                  <c:v>RSO4.3</c:v>
                </c:pt>
                <c:pt idx="3">
                  <c:v>RSO4.5</c:v>
                </c:pt>
                <c:pt idx="4">
                  <c:v>RSO4.6</c:v>
                </c:pt>
              </c:strCache>
            </c:strRef>
          </c:cat>
          <c:val>
            <c:numRef>
              <c:f>'ΣΠ4.1'!$B$2:$B$6</c:f>
              <c:numCache>
                <c:formatCode>#,##0\ "€"</c:formatCode>
                <c:ptCount val="5"/>
                <c:pt idx="0">
                  <c:v>1176471</c:v>
                </c:pt>
                <c:pt idx="1">
                  <c:v>23529411</c:v>
                </c:pt>
                <c:pt idx="2">
                  <c:v>9487337</c:v>
                </c:pt>
                <c:pt idx="3" formatCode="#,##0">
                  <c:v>20000000</c:v>
                </c:pt>
                <c:pt idx="4" formatCode="#,##0">
                  <c:v>8235294</c:v>
                </c:pt>
              </c:numCache>
            </c:numRef>
          </c:val>
          <c:extLst>
            <c:ext xmlns:c16="http://schemas.microsoft.com/office/drawing/2014/chart" uri="{C3380CC4-5D6E-409C-BE32-E72D297353CC}">
              <c16:uniqueId val="{00000001-7761-45D5-A9C5-368B6F0DC496}"/>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'ΣΠ4.1'!$C$1</c:f>
              <c:strCache>
                <c:ptCount val="1"/>
                <c:pt idx="0">
                  <c:v>% Κατανομή του ΣΠ4 (ΕΤΠΑ)</c:v>
                </c:pt>
              </c:strCache>
            </c:strRef>
          </c:tx>
          <c:spPr>
            <a:ln w="34925" cap="rnd">
              <a:solidFill>
                <a:srgbClr val="FFC000"/>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'ΣΠ4.1'!$A$2:$A$6</c:f>
              <c:strCache>
                <c:ptCount val="5"/>
                <c:pt idx="0">
                  <c:v>RSO4.1</c:v>
                </c:pt>
                <c:pt idx="1">
                  <c:v>RSO4.2</c:v>
                </c:pt>
                <c:pt idx="2">
                  <c:v>RSO4.3</c:v>
                </c:pt>
                <c:pt idx="3">
                  <c:v>RSO4.5</c:v>
                </c:pt>
                <c:pt idx="4">
                  <c:v>RSO4.6</c:v>
                </c:pt>
              </c:strCache>
            </c:strRef>
          </c:cat>
          <c:val>
            <c:numRef>
              <c:f>'ΣΠ4.1'!$C$2:$C$6</c:f>
              <c:numCache>
                <c:formatCode>0.0%</c:formatCode>
                <c:ptCount val="5"/>
                <c:pt idx="0">
                  <c:v>1.884509086416971E-2</c:v>
                </c:pt>
                <c:pt idx="1">
                  <c:v>0.37690167311849954</c:v>
                </c:pt>
                <c:pt idx="2">
                  <c:v>0.15197121546047396</c:v>
                </c:pt>
                <c:pt idx="3">
                  <c:v>0.3203664325626337</c:v>
                </c:pt>
                <c:pt idx="4">
                  <c:v>0.13191558799422309</c:v>
                </c:pt>
              </c:numCache>
            </c:numRef>
          </c:val>
          <c:smooth val="0"/>
          <c:extLst>
            <c:ext xmlns:c16="http://schemas.microsoft.com/office/drawing/2014/chart" uri="{C3380CC4-5D6E-409C-BE32-E72D297353CC}">
              <c16:uniqueId val="{00000002-7761-45D5-A9C5-368B6F0DC496}"/>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254447744"/>
        <c:crosses val="max"/>
        <c:crossBetween val="between"/>
        <c:majorUnit val="0.1"/>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4.2 / ΣΠ4</a:t>
            </a:r>
            <a:r>
              <a:rPr lang="el-GR" sz="2400" b="0" baseline="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2.4065694354521942E-2"/>
          <c:y val="1.9359351751385079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598637324857006"/>
          <c:y val="0.20118614980819702"/>
          <c:w val="0.74561070883727476"/>
          <c:h val="0.58484151019584085"/>
        </c:manualLayout>
      </c:layout>
      <c:barChart>
        <c:barDir val="col"/>
        <c:grouping val="clustered"/>
        <c:varyColors val="0"/>
        <c:ser>
          <c:idx val="0"/>
          <c:order val="0"/>
          <c:tx>
            <c:strRef>
              <c:f>'ΣΠ4.2 (2)'!$B$1</c:f>
              <c:strCache>
                <c:ptCount val="1"/>
                <c:pt idx="0">
                  <c:v>Δημόσια Δαπάνη</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dLbl>
              <c:idx val="0"/>
              <c:layout>
                <c:manualLayout>
                  <c:x val="0"/>
                  <c:y val="5.6157650894354857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EA8-4E56-BD29-0DEF5F3B5A5A}"/>
                </c:ext>
              </c:extLst>
            </c:dLbl>
            <c:dLbl>
              <c:idx val="1"/>
              <c:layout>
                <c:manualLayout>
                  <c:x val="0"/>
                  <c:y val="8.8215242712365818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1EA8-4E56-BD29-0DEF5F3B5A5A}"/>
                </c:ext>
              </c:extLst>
            </c:dLbl>
            <c:dLbl>
              <c:idx val="2"/>
              <c:layout>
                <c:manualLayout>
                  <c:x val="6.3913826045185482E-3"/>
                  <c:y val="0.16078160203534086"/>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1EA8-4E56-BD29-0DEF5F3B5A5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'ΣΠ4.2 (2)'!$A$2:$A$6</c:f>
              <c:strCache>
                <c:ptCount val="5"/>
                <c:pt idx="0">
                  <c:v>ESO4.1</c:v>
                </c:pt>
                <c:pt idx="1">
                  <c:v>ESO4.3</c:v>
                </c:pt>
                <c:pt idx="2">
                  <c:v>ESO4.4</c:v>
                </c:pt>
                <c:pt idx="3">
                  <c:v>ESO4.6</c:v>
                </c:pt>
                <c:pt idx="4">
                  <c:v>ESO4.8</c:v>
                </c:pt>
              </c:strCache>
            </c:strRef>
          </c:cat>
          <c:val>
            <c:numRef>
              <c:f>'ΣΠ4.2 (2)'!$B$2:$B$6</c:f>
              <c:numCache>
                <c:formatCode>#,##0\ "€"</c:formatCode>
                <c:ptCount val="5"/>
                <c:pt idx="0">
                  <c:v>7279076</c:v>
                </c:pt>
                <c:pt idx="1">
                  <c:v>1176471</c:v>
                </c:pt>
                <c:pt idx="2">
                  <c:v>2941177</c:v>
                </c:pt>
                <c:pt idx="3">
                  <c:v>5146706</c:v>
                </c:pt>
                <c:pt idx="4" formatCode="#,##0">
                  <c:v>7352941</c:v>
                </c:pt>
              </c:numCache>
            </c:numRef>
          </c:val>
          <c:extLst>
            <c:ext xmlns:c16="http://schemas.microsoft.com/office/drawing/2014/chart" uri="{C3380CC4-5D6E-409C-BE32-E72D297353CC}">
              <c16:uniqueId val="{00000001-1EA8-4E56-BD29-0DEF5F3B5A5A}"/>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'ΣΠ4.2 (2)'!$C$1</c:f>
              <c:strCache>
                <c:ptCount val="1"/>
                <c:pt idx="0">
                  <c:v>% Κατανομή του ΣΠ4 (ΕΚΤ+)</c:v>
                </c:pt>
              </c:strCache>
            </c:strRef>
          </c:tx>
          <c:spPr>
            <a:ln w="34925" cap="rnd">
              <a:solidFill>
                <a:srgbClr val="FFFF00"/>
              </a:solidFill>
              <a:round/>
            </a:ln>
            <a:effectLst>
              <a:outerShdw blurRad="57150" dist="19050" dir="5400000" algn="ctr" rotWithShape="0">
                <a:srgbClr val="000000">
                  <a:alpha val="63000"/>
                </a:srgbClr>
              </a:outerShdw>
            </a:effectLst>
          </c:spPr>
          <c:marker>
            <c:symbol val="none"/>
          </c:marker>
          <c:dLbls>
            <c:dLbl>
              <c:idx val="1"/>
              <c:layout>
                <c:manualLayout>
                  <c:x val="-2.5297098279381744E-2"/>
                  <c:y val="-8.2793941011610833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EA8-4E56-BD29-0DEF5F3B5A5A}"/>
                </c:ext>
              </c:extLst>
            </c:dLbl>
            <c:dLbl>
              <c:idx val="2"/>
              <c:layout>
                <c:manualLayout>
                  <c:x val="-2.8383518032468219E-2"/>
                  <c:y val="-8.6717355951974995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EA8-4E56-BD29-0DEF5F3B5A5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FF00"/>
                    </a:solidFill>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'ΣΠ4.2 (2)'!$A$2:$A$6</c:f>
              <c:strCache>
                <c:ptCount val="5"/>
                <c:pt idx="0">
                  <c:v>ESO4.1</c:v>
                </c:pt>
                <c:pt idx="1">
                  <c:v>ESO4.3</c:v>
                </c:pt>
                <c:pt idx="2">
                  <c:v>ESO4.4</c:v>
                </c:pt>
                <c:pt idx="3">
                  <c:v>ESO4.6</c:v>
                </c:pt>
                <c:pt idx="4">
                  <c:v>ESO4.8</c:v>
                </c:pt>
              </c:strCache>
            </c:strRef>
          </c:cat>
          <c:val>
            <c:numRef>
              <c:f>'ΣΠ4.2 (2)'!$C$2:$C$6</c:f>
              <c:numCache>
                <c:formatCode>0.0%</c:formatCode>
                <c:ptCount val="5"/>
                <c:pt idx="0">
                  <c:v>6.7340095124777885E-2</c:v>
                </c:pt>
                <c:pt idx="1">
                  <c:v>1.0883753521950116E-2</c:v>
                </c:pt>
                <c:pt idx="2">
                  <c:v>2.7209379179281661E-2</c:v>
                </c:pt>
                <c:pt idx="3">
                  <c:v>4.7613140956251188E-2</c:v>
                </c:pt>
                <c:pt idx="4">
                  <c:v>6.8023434071423278E-2</c:v>
                </c:pt>
              </c:numCache>
            </c:numRef>
          </c:val>
          <c:smooth val="0"/>
          <c:extLst>
            <c:ext xmlns:c16="http://schemas.microsoft.com/office/drawing/2014/chart" uri="{C3380CC4-5D6E-409C-BE32-E72D297353CC}">
              <c16:uniqueId val="{00000004-1EA8-4E56-BD29-0DEF5F3B5A5A}"/>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254447744"/>
        <c:crosses val="max"/>
        <c:crossBetween val="between"/>
        <c:majorUnit val="0.1"/>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4.2 / ΣΠ4</a:t>
            </a:r>
            <a:r>
              <a:rPr lang="el-GR" sz="2400" b="0" baseline="0" dirty="0">
                <a:solidFill>
                  <a:schemeClr val="accent2">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4.5328813856713147E-2"/>
          <c:y val="3.1351893654376725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accent2">
                  <a:lumMod val="50000"/>
                </a:schemeClr>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598637324857006"/>
          <c:y val="0.20118614980819702"/>
          <c:w val="0.74561070883727476"/>
          <c:h val="0.58484151019584085"/>
        </c:manualLayout>
      </c:layout>
      <c:barChart>
        <c:barDir val="col"/>
        <c:grouping val="clustered"/>
        <c:varyColors val="0"/>
        <c:ser>
          <c:idx val="0"/>
          <c:order val="0"/>
          <c:tx>
            <c:strRef>
              <c:f>'ΣΠ4.2 (2)'!$B$1</c:f>
              <c:strCache>
                <c:ptCount val="1"/>
                <c:pt idx="0">
                  <c:v>Δημόσια Δαπάνη</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'ΣΠ4.2 (2)'!$A$7:$A$10</c:f>
              <c:strCache>
                <c:ptCount val="4"/>
                <c:pt idx="0">
                  <c:v>ESO4.9</c:v>
                </c:pt>
                <c:pt idx="1">
                  <c:v>ESO4.10</c:v>
                </c:pt>
                <c:pt idx="2">
                  <c:v>ESO4.11</c:v>
                </c:pt>
                <c:pt idx="3">
                  <c:v>ESO4.12</c:v>
                </c:pt>
              </c:strCache>
            </c:strRef>
          </c:cat>
          <c:val>
            <c:numRef>
              <c:f>'ΣΠ4.2 (2)'!$B$7:$B$10</c:f>
              <c:numCache>
                <c:formatCode>#,##0\ "€"</c:formatCode>
                <c:ptCount val="4"/>
                <c:pt idx="0" formatCode="#,##0">
                  <c:v>2352942</c:v>
                </c:pt>
                <c:pt idx="1">
                  <c:v>3857646</c:v>
                </c:pt>
                <c:pt idx="2">
                  <c:v>70386931</c:v>
                </c:pt>
                <c:pt idx="3">
                  <c:v>7600344</c:v>
                </c:pt>
              </c:numCache>
            </c:numRef>
          </c:val>
          <c:extLst>
            <c:ext xmlns:c16="http://schemas.microsoft.com/office/drawing/2014/chart" uri="{C3380CC4-5D6E-409C-BE32-E72D297353CC}">
              <c16:uniqueId val="{00000000-A715-43AC-A1A1-6919B089A9B8}"/>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'ΣΠ4.2 (2)'!$C$1</c:f>
              <c:strCache>
                <c:ptCount val="1"/>
                <c:pt idx="0">
                  <c:v>% Κατανομή του ΣΠ4 (ΕΚΤ+)</c:v>
                </c:pt>
              </c:strCache>
            </c:strRef>
          </c:tx>
          <c:spPr>
            <a:ln w="34925" cap="rnd">
              <a:solidFill>
                <a:srgbClr val="FFFF00"/>
              </a:solidFill>
              <a:round/>
            </a:ln>
            <a:effectLst>
              <a:outerShdw blurRad="57150" dist="19050" dir="5400000" algn="ctr" rotWithShape="0">
                <a:srgbClr val="000000">
                  <a:alpha val="63000"/>
                </a:srgbClr>
              </a:outerShdw>
            </a:effectLst>
          </c:spPr>
          <c:marker>
            <c:symbol val="none"/>
          </c:marker>
          <c:dLbls>
            <c:dLbl>
              <c:idx val="0"/>
              <c:layout>
                <c:manualLayout>
                  <c:x val="-2.6840308155925068E-2"/>
                  <c:y val="-6.317686630979037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715-43AC-A1A1-6919B089A9B8}"/>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'ΣΠ4.2 (2)'!$A$7:$A$10</c:f>
              <c:strCache>
                <c:ptCount val="4"/>
                <c:pt idx="0">
                  <c:v>ESO4.9</c:v>
                </c:pt>
                <c:pt idx="1">
                  <c:v>ESO4.10</c:v>
                </c:pt>
                <c:pt idx="2">
                  <c:v>ESO4.11</c:v>
                </c:pt>
                <c:pt idx="3">
                  <c:v>ESO4.12</c:v>
                </c:pt>
              </c:strCache>
            </c:strRef>
          </c:cat>
          <c:val>
            <c:numRef>
              <c:f>'ΣΠ4.2 (2)'!$C$7:$C$10</c:f>
              <c:numCache>
                <c:formatCode>0.0%</c:formatCode>
                <c:ptCount val="4"/>
                <c:pt idx="0">
                  <c:v>2.1767507043900233E-2</c:v>
                </c:pt>
                <c:pt idx="1">
                  <c:v>3.5687805512364335E-2</c:v>
                </c:pt>
                <c:pt idx="2">
                  <c:v>0.65116267903799563</c:v>
                </c:pt>
                <c:pt idx="3">
                  <c:v>7.0312205552055626E-2</c:v>
                </c:pt>
              </c:numCache>
            </c:numRef>
          </c:val>
          <c:smooth val="0"/>
          <c:extLst>
            <c:ext xmlns:c16="http://schemas.microsoft.com/office/drawing/2014/chart" uri="{C3380CC4-5D6E-409C-BE32-E72D297353CC}">
              <c16:uniqueId val="{00000002-A715-43AC-A1A1-6919B089A9B8}"/>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l-GR"/>
          </a:p>
        </c:txPr>
        <c:crossAx val="1254447744"/>
        <c:crosses val="max"/>
        <c:crossBetween val="between"/>
        <c:majorUnit val="0.1"/>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r>
              <a:rPr lang="el-GR" sz="2400" b="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Προτεραιότητα 5 / ΣΠ5</a:t>
            </a:r>
            <a:r>
              <a:rPr lang="el-GR" sz="2400" b="0" baseline="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sz="2400" b="1" baseline="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a:t>
            </a:r>
            <a:endParaRPr lang="en-US" sz="24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c:rich>
      </c:tx>
      <c:layout>
        <c:manualLayout>
          <c:xMode val="edge"/>
          <c:yMode val="edge"/>
          <c:x val="2.7887139107611553E-2"/>
          <c:y val="2.0296914868939923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2"/>
              </a:solidFill>
              <a:effectLst>
                <a:outerShdw blurRad="38100" dist="38100" dir="2700000" algn="tl">
                  <a:srgbClr val="000000">
                    <a:alpha val="43137"/>
                  </a:srgbClr>
                </a:outerShdw>
              </a:effectLst>
              <a:latin typeface="Calibri" panose="020F0502020204030204" pitchFamily="34" charset="0"/>
              <a:ea typeface="+mn-ea"/>
              <a:cs typeface="Calibri" panose="020F0502020204030204" pitchFamily="34" charset="0"/>
            </a:defRPr>
          </a:pPr>
          <a:endParaRPr lang="el-GR"/>
        </a:p>
      </c:txPr>
    </c:title>
    <c:autoTitleDeleted val="0"/>
    <c:plotArea>
      <c:layout>
        <c:manualLayout>
          <c:layoutTarget val="inner"/>
          <c:xMode val="edge"/>
          <c:yMode val="edge"/>
          <c:x val="0.1598637324857006"/>
          <c:y val="0.20118614980819702"/>
          <c:w val="0.74561070883727476"/>
          <c:h val="0.58484151019584085"/>
        </c:manualLayout>
      </c:layout>
      <c:barChart>
        <c:barDir val="col"/>
        <c:grouping val="clustered"/>
        <c:varyColors val="0"/>
        <c:ser>
          <c:idx val="0"/>
          <c:order val="0"/>
          <c:tx>
            <c:strRef>
              <c:f>ΣΠ5!$B$1</c:f>
              <c:strCache>
                <c:ptCount val="1"/>
                <c:pt idx="0">
                  <c:v>Δημόσια Δαπάνη</c:v>
                </c:pt>
              </c:strCache>
            </c:strRef>
          </c:tx>
          <c:spPr>
            <a:gradFill rotWithShape="1">
              <a:gsLst>
                <a:gs pos="0">
                  <a:schemeClr val="accent1">
                    <a:tint val="98000"/>
                    <a:lumMod val="110000"/>
                  </a:schemeClr>
                </a:gs>
                <a:gs pos="84000">
                  <a:schemeClr val="accent1">
                    <a:shade val="90000"/>
                    <a:lumMod val="8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rot lat="0" lon="0" rev="1200000"/>
              </a:lightRig>
            </a:scene3d>
            <a:sp3d>
              <a:bevelT w="38100" h="50800"/>
            </a:sp3d>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Calibri" panose="020F0502020204030204" pitchFamily="34" charset="0"/>
                    <a:ea typeface="+mn-ea"/>
                    <a:cs typeface="Calibri" panose="020F0502020204030204" pitchFamily="34" charset="0"/>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ΣΠ5!$A$2:$A$3</c:f>
              <c:strCache>
                <c:ptCount val="2"/>
                <c:pt idx="0">
                  <c:v>RSO5.1</c:v>
                </c:pt>
                <c:pt idx="1">
                  <c:v>RSO5.2</c:v>
                </c:pt>
              </c:strCache>
            </c:strRef>
          </c:cat>
          <c:val>
            <c:numRef>
              <c:f>ΣΠ5!$B$2:$B$3</c:f>
              <c:numCache>
                <c:formatCode>#,##0\ "€"</c:formatCode>
                <c:ptCount val="2"/>
                <c:pt idx="0">
                  <c:v>55112021</c:v>
                </c:pt>
                <c:pt idx="1">
                  <c:v>21189496</c:v>
                </c:pt>
              </c:numCache>
            </c:numRef>
          </c:val>
          <c:extLst>
            <c:ext xmlns:c16="http://schemas.microsoft.com/office/drawing/2014/chart" uri="{C3380CC4-5D6E-409C-BE32-E72D297353CC}">
              <c16:uniqueId val="{00000000-395F-4796-8921-5EFC494E7837}"/>
            </c:ext>
          </c:extLst>
        </c:ser>
        <c:dLbls>
          <c:showLegendKey val="0"/>
          <c:showVal val="0"/>
          <c:showCatName val="0"/>
          <c:showSerName val="0"/>
          <c:showPercent val="0"/>
          <c:showBubbleSize val="0"/>
        </c:dLbls>
        <c:gapWidth val="59"/>
        <c:overlap val="67"/>
        <c:axId val="1731497584"/>
        <c:axId val="1731559712"/>
      </c:barChart>
      <c:lineChart>
        <c:grouping val="standard"/>
        <c:varyColors val="0"/>
        <c:ser>
          <c:idx val="1"/>
          <c:order val="1"/>
          <c:tx>
            <c:strRef>
              <c:f>ΣΠ5!$C$1</c:f>
              <c:strCache>
                <c:ptCount val="1"/>
                <c:pt idx="0">
                  <c:v>% Κατανομή του ΣΠ5</c:v>
                </c:pt>
              </c:strCache>
            </c:strRef>
          </c:tx>
          <c:spPr>
            <a:ln w="34925" cap="rnd">
              <a:solidFill>
                <a:schemeClr val="accent3"/>
              </a:solidFill>
              <a:round/>
            </a:ln>
            <a:effectLst>
              <a:outerShdw blurRad="57150" dist="19050" dir="5400000" algn="ctr" rotWithShape="0">
                <a:srgbClr val="000000">
                  <a:alpha val="63000"/>
                </a:srgbClr>
              </a:outerShdw>
            </a:effectLst>
          </c:spPr>
          <c:marker>
            <c:symbol val="none"/>
          </c:marker>
          <c:dPt>
            <c:idx val="1"/>
            <c:marker>
              <c:symbol val="none"/>
            </c:marker>
            <c:bubble3D val="0"/>
            <c:spPr>
              <a:ln w="34925" cap="rnd">
                <a:solidFill>
                  <a:srgbClr val="00B050"/>
                </a:solidFill>
                <a:round/>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395F-4796-8921-5EFC494E7837}"/>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2"/>
                    </a:solidFill>
                    <a:latin typeface="Calibri" panose="020F0502020204030204" pitchFamily="34" charset="0"/>
                    <a:ea typeface="+mn-ea"/>
                    <a:cs typeface="Calibri" panose="020F0502020204030204" pitchFamily="34" charset="0"/>
                  </a:defRPr>
                </a:pPr>
                <a:endParaRPr lang="el-G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ΣΠ5!$A$2:$A$3</c:f>
              <c:strCache>
                <c:ptCount val="2"/>
                <c:pt idx="0">
                  <c:v>RSO5.1</c:v>
                </c:pt>
                <c:pt idx="1">
                  <c:v>RSO5.2</c:v>
                </c:pt>
              </c:strCache>
            </c:strRef>
          </c:cat>
          <c:val>
            <c:numRef>
              <c:f>ΣΠ5!$C$2:$C$3</c:f>
              <c:numCache>
                <c:formatCode>0.0%</c:formatCode>
                <c:ptCount val="2"/>
                <c:pt idx="0">
                  <c:v>0.72229259871727058</c:v>
                </c:pt>
                <c:pt idx="1">
                  <c:v>0.27770740128272942</c:v>
                </c:pt>
              </c:numCache>
            </c:numRef>
          </c:val>
          <c:smooth val="0"/>
          <c:extLst>
            <c:ext xmlns:c16="http://schemas.microsoft.com/office/drawing/2014/chart" uri="{C3380CC4-5D6E-409C-BE32-E72D297353CC}">
              <c16:uniqueId val="{00000001-395F-4796-8921-5EFC494E7837}"/>
            </c:ext>
          </c:extLst>
        </c:ser>
        <c:dLbls>
          <c:showLegendKey val="0"/>
          <c:showVal val="0"/>
          <c:showCatName val="0"/>
          <c:showSerName val="0"/>
          <c:showPercent val="0"/>
          <c:showBubbleSize val="0"/>
        </c:dLbls>
        <c:marker val="1"/>
        <c:smooth val="0"/>
        <c:axId val="1254447744"/>
        <c:axId val="1731561376"/>
      </c:lineChart>
      <c:catAx>
        <c:axId val="17314975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559712"/>
        <c:crosses val="autoZero"/>
        <c:auto val="1"/>
        <c:lblAlgn val="ctr"/>
        <c:lblOffset val="100"/>
        <c:noMultiLvlLbl val="0"/>
      </c:catAx>
      <c:valAx>
        <c:axId val="173155971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731497584"/>
        <c:crosses val="autoZero"/>
        <c:crossBetween val="between"/>
      </c:valAx>
      <c:valAx>
        <c:axId val="173156137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crossAx val="1254447744"/>
        <c:crosses val="max"/>
        <c:crossBetween val="between"/>
        <c:majorUnit val="0.1"/>
      </c:valAx>
      <c:catAx>
        <c:axId val="1254447744"/>
        <c:scaling>
          <c:orientation val="minMax"/>
        </c:scaling>
        <c:delete val="1"/>
        <c:axPos val="b"/>
        <c:numFmt formatCode="General" sourceLinked="1"/>
        <c:majorTickMark val="none"/>
        <c:minorTickMark val="none"/>
        <c:tickLblPos val="nextTo"/>
        <c:crossAx val="173156137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7">
  <a:schemeClr val="accent4"/>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8.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9.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70FD8F-0050-42E3-8B3A-6ED7CFB9852E}" type="doc">
      <dgm:prSet loTypeId="urn:microsoft.com/office/officeart/2016/7/layout/RoundedRectangleTimeline" loCatId="process" qsTypeId="urn:microsoft.com/office/officeart/2005/8/quickstyle/simple1" qsCatId="simple" csTypeId="urn:microsoft.com/office/officeart/2005/8/colors/accent1_3" csCatId="accent1" phldr="1"/>
      <dgm:spPr/>
      <dgm:t>
        <a:bodyPr/>
        <a:lstStyle/>
        <a:p>
          <a:endParaRPr lang="en-US"/>
        </a:p>
      </dgm:t>
    </dgm:pt>
    <dgm:pt modelId="{8DB5D7D5-6A1C-4ABC-8850-759A9D876047}">
      <dgm:prSet custT="1"/>
      <dgm:spPr/>
      <dgm:t>
        <a:bodyPr/>
        <a:lstStyle/>
        <a:p>
          <a:r>
            <a:rPr lang="el-GR" sz="2400" dirty="0">
              <a:latin typeface="Calibri" panose="020F0502020204030204" pitchFamily="34" charset="0"/>
              <a:cs typeface="Calibri" panose="020F0502020204030204" pitchFamily="34" charset="0"/>
            </a:rPr>
            <a:t>3/</a:t>
          </a:r>
          <a:r>
            <a:rPr lang="en-US" sz="2400" dirty="0">
              <a:latin typeface="Calibri" panose="020F0502020204030204" pitchFamily="34" charset="0"/>
              <a:cs typeface="Calibri" panose="020F0502020204030204" pitchFamily="34" charset="0"/>
            </a:rPr>
            <a:t>20</a:t>
          </a:r>
          <a:r>
            <a:rPr lang="el-GR" sz="2400" dirty="0">
              <a:latin typeface="Calibri" panose="020F0502020204030204" pitchFamily="34" charset="0"/>
              <a:cs typeface="Calibri" panose="020F0502020204030204" pitchFamily="34" charset="0"/>
            </a:rPr>
            <a:t>21</a:t>
          </a:r>
          <a:endParaRPr lang="en-US" sz="2400" dirty="0">
            <a:latin typeface="Calibri" panose="020F0502020204030204" pitchFamily="34" charset="0"/>
            <a:cs typeface="Calibri" panose="020F0502020204030204" pitchFamily="34" charset="0"/>
          </a:endParaRPr>
        </a:p>
      </dgm:t>
    </dgm:pt>
    <dgm:pt modelId="{D8874F40-D7B0-41DE-BB6F-A6014FEAB2D7}" type="parTrans" cxnId="{C5202EE1-10E9-4076-9D55-9E0CF8B152AF}">
      <dgm:prSet/>
      <dgm:spPr/>
      <dgm:t>
        <a:bodyPr/>
        <a:lstStyle/>
        <a:p>
          <a:endParaRPr lang="en-US"/>
        </a:p>
      </dgm:t>
    </dgm:pt>
    <dgm:pt modelId="{BD6E0A2E-99C8-4F5A-971A-CD211D1099FF}" type="sibTrans" cxnId="{C5202EE1-10E9-4076-9D55-9E0CF8B152AF}">
      <dgm:prSet/>
      <dgm:spPr/>
      <dgm:t>
        <a:bodyPr/>
        <a:lstStyle/>
        <a:p>
          <a:endParaRPr lang="en-US"/>
        </a:p>
      </dgm:t>
    </dgm:pt>
    <dgm:pt modelId="{96262926-A67D-4E4E-9515-5EBC67F0B634}">
      <dgm:prSet/>
      <dgm:spPr/>
      <dgm:t>
        <a:bodyPr/>
        <a:lstStyle/>
        <a:p>
          <a:r>
            <a:rPr lang="el-GR" dirty="0">
              <a:solidFill>
                <a:schemeClr val="tx2"/>
              </a:solidFill>
            </a:rPr>
            <a:t>Έναρξη διαδικασιών κατάρτισης του Προγράμματος «Στερεά Ελλάδα 2021-2027»  </a:t>
          </a:r>
          <a:endParaRPr lang="en-US" dirty="0">
            <a:solidFill>
              <a:schemeClr val="tx2"/>
            </a:solidFill>
          </a:endParaRPr>
        </a:p>
      </dgm:t>
    </dgm:pt>
    <dgm:pt modelId="{EC74E552-C501-4B0E-9400-E8B410F53D50}" type="parTrans" cxnId="{8C5B110A-FBC3-4CBF-BED2-413E87D4DAD5}">
      <dgm:prSet/>
      <dgm:spPr/>
      <dgm:t>
        <a:bodyPr/>
        <a:lstStyle/>
        <a:p>
          <a:endParaRPr lang="en-US"/>
        </a:p>
      </dgm:t>
    </dgm:pt>
    <dgm:pt modelId="{1DA7ACEB-F642-43C1-BCB5-F580B9B985B9}" type="sibTrans" cxnId="{8C5B110A-FBC3-4CBF-BED2-413E87D4DAD5}">
      <dgm:prSet/>
      <dgm:spPr/>
      <dgm:t>
        <a:bodyPr/>
        <a:lstStyle/>
        <a:p>
          <a:endParaRPr lang="en-US"/>
        </a:p>
      </dgm:t>
    </dgm:pt>
    <dgm:pt modelId="{C5146535-FD3D-4589-98A3-623B8DA4B8DB}">
      <dgm:prSet custT="1"/>
      <dgm:spPr/>
      <dgm:t>
        <a:bodyPr/>
        <a:lstStyle/>
        <a:p>
          <a:r>
            <a:rPr lang="el-GR" sz="2400" b="0" dirty="0">
              <a:latin typeface="Calibri" panose="020F0502020204030204" pitchFamily="34" charset="0"/>
              <a:cs typeface="Calibri" panose="020F0502020204030204" pitchFamily="34" charset="0"/>
            </a:rPr>
            <a:t>8/</a:t>
          </a:r>
          <a:r>
            <a:rPr lang="en-US" sz="2400" b="0" dirty="0">
              <a:latin typeface="Calibri" panose="020F0502020204030204" pitchFamily="34" charset="0"/>
              <a:cs typeface="Calibri" panose="020F0502020204030204" pitchFamily="34" charset="0"/>
            </a:rPr>
            <a:t>20</a:t>
          </a:r>
          <a:r>
            <a:rPr lang="el-GR" sz="2400" b="0" dirty="0">
              <a:latin typeface="Calibri" panose="020F0502020204030204" pitchFamily="34" charset="0"/>
              <a:cs typeface="Calibri" panose="020F0502020204030204" pitchFamily="34" charset="0"/>
            </a:rPr>
            <a:t>22</a:t>
          </a:r>
          <a:endParaRPr lang="en-US" sz="2400" b="0" dirty="0">
            <a:latin typeface="Calibri" panose="020F0502020204030204" pitchFamily="34" charset="0"/>
            <a:cs typeface="Calibri" panose="020F0502020204030204" pitchFamily="34" charset="0"/>
          </a:endParaRPr>
        </a:p>
      </dgm:t>
    </dgm:pt>
    <dgm:pt modelId="{20848F78-EC70-4162-96CE-CC68006930F0}" type="parTrans" cxnId="{8EBF857E-7408-4941-91E4-293B0F59EEF7}">
      <dgm:prSet/>
      <dgm:spPr/>
      <dgm:t>
        <a:bodyPr/>
        <a:lstStyle/>
        <a:p>
          <a:endParaRPr lang="en-US"/>
        </a:p>
      </dgm:t>
    </dgm:pt>
    <dgm:pt modelId="{7A3CCAF8-AC3A-401E-AEDD-44BBC1AA9C31}" type="sibTrans" cxnId="{8EBF857E-7408-4941-91E4-293B0F59EEF7}">
      <dgm:prSet/>
      <dgm:spPr/>
      <dgm:t>
        <a:bodyPr/>
        <a:lstStyle/>
        <a:p>
          <a:endParaRPr lang="en-US"/>
        </a:p>
      </dgm:t>
    </dgm:pt>
    <dgm:pt modelId="{E80CA270-6C90-4E17-ACEA-46B56AD54DD1}">
      <dgm:prSet/>
      <dgm:spPr/>
      <dgm:t>
        <a:bodyPr/>
        <a:lstStyle/>
        <a:p>
          <a:r>
            <a:rPr lang="el-GR" dirty="0">
              <a:solidFill>
                <a:schemeClr val="tx2"/>
              </a:solidFill>
            </a:rPr>
            <a:t>Έγκριση Επιχειρησιακού προγράμματος από την Ευρωπαϊκή Επιτροπή</a:t>
          </a:r>
          <a:endParaRPr lang="en-US" dirty="0">
            <a:solidFill>
              <a:schemeClr val="tx2"/>
            </a:solidFill>
          </a:endParaRPr>
        </a:p>
      </dgm:t>
    </dgm:pt>
    <dgm:pt modelId="{7EEC8067-96EF-4BE0-8BE3-BA59ED78A31F}" type="parTrans" cxnId="{2DC28DF8-5C1B-4F53-A4C1-D5B63FB54BAF}">
      <dgm:prSet/>
      <dgm:spPr/>
      <dgm:t>
        <a:bodyPr/>
        <a:lstStyle/>
        <a:p>
          <a:endParaRPr lang="en-US"/>
        </a:p>
      </dgm:t>
    </dgm:pt>
    <dgm:pt modelId="{1AFE46E5-6B07-4894-8ECB-21BD7E7B8AF1}" type="sibTrans" cxnId="{2DC28DF8-5C1B-4F53-A4C1-D5B63FB54BAF}">
      <dgm:prSet/>
      <dgm:spPr/>
      <dgm:t>
        <a:bodyPr/>
        <a:lstStyle/>
        <a:p>
          <a:endParaRPr lang="en-US"/>
        </a:p>
      </dgm:t>
    </dgm:pt>
    <dgm:pt modelId="{09C152DA-7620-4852-8162-A77EC3609F3F}">
      <dgm:prSet custT="1"/>
      <dgm:spPr/>
      <dgm:t>
        <a:bodyPr/>
        <a:lstStyle/>
        <a:p>
          <a:r>
            <a:rPr lang="el-GR" sz="2400" b="0" dirty="0">
              <a:latin typeface="Calibri" panose="020F0502020204030204" pitchFamily="34" charset="0"/>
              <a:cs typeface="Calibri" panose="020F0502020204030204" pitchFamily="34" charset="0"/>
            </a:rPr>
            <a:t>12/2022</a:t>
          </a:r>
          <a:endParaRPr lang="en-US" sz="2400" b="0" dirty="0">
            <a:latin typeface="Calibri" panose="020F0502020204030204" pitchFamily="34" charset="0"/>
            <a:cs typeface="Calibri" panose="020F0502020204030204" pitchFamily="34" charset="0"/>
          </a:endParaRPr>
        </a:p>
      </dgm:t>
    </dgm:pt>
    <dgm:pt modelId="{9F6D14C0-6C82-4CBD-8D6D-B0E117B6F2ED}" type="parTrans" cxnId="{23ECAC8B-17A4-4883-AA0E-06D66B7E788A}">
      <dgm:prSet/>
      <dgm:spPr/>
      <dgm:t>
        <a:bodyPr/>
        <a:lstStyle/>
        <a:p>
          <a:endParaRPr lang="en-US"/>
        </a:p>
      </dgm:t>
    </dgm:pt>
    <dgm:pt modelId="{0AE8D36D-0F0F-4206-AE39-0A2D73987B68}" type="sibTrans" cxnId="{23ECAC8B-17A4-4883-AA0E-06D66B7E788A}">
      <dgm:prSet/>
      <dgm:spPr/>
      <dgm:t>
        <a:bodyPr/>
        <a:lstStyle/>
        <a:p>
          <a:endParaRPr lang="en-US"/>
        </a:p>
      </dgm:t>
    </dgm:pt>
    <dgm:pt modelId="{6C8937BE-93F8-4DED-8538-1C601DAEBA66}">
      <dgm:prSet/>
      <dgm:spPr/>
      <dgm:t>
        <a:bodyPr/>
        <a:lstStyle/>
        <a:p>
          <a:r>
            <a:rPr lang="el-GR" dirty="0">
              <a:solidFill>
                <a:schemeClr val="tx2"/>
              </a:solidFill>
            </a:rPr>
            <a:t>Ενεργοποίηση των πρώτων προσκλήσεων</a:t>
          </a:r>
          <a:endParaRPr lang="en-US" dirty="0">
            <a:solidFill>
              <a:schemeClr val="tx2"/>
            </a:solidFill>
          </a:endParaRPr>
        </a:p>
      </dgm:t>
    </dgm:pt>
    <dgm:pt modelId="{77D169C6-D77F-456D-B18B-D7BE016AD87A}" type="parTrans" cxnId="{FAA8D3DD-12E8-457D-9144-B037C5678347}">
      <dgm:prSet/>
      <dgm:spPr/>
      <dgm:t>
        <a:bodyPr/>
        <a:lstStyle/>
        <a:p>
          <a:endParaRPr lang="en-US"/>
        </a:p>
      </dgm:t>
    </dgm:pt>
    <dgm:pt modelId="{A97BE953-FA9D-4BA6-A92C-494DB1F3BA59}" type="sibTrans" cxnId="{FAA8D3DD-12E8-457D-9144-B037C5678347}">
      <dgm:prSet/>
      <dgm:spPr/>
      <dgm:t>
        <a:bodyPr/>
        <a:lstStyle/>
        <a:p>
          <a:endParaRPr lang="en-US"/>
        </a:p>
      </dgm:t>
    </dgm:pt>
    <dgm:pt modelId="{AB52B3CC-6563-466D-BFC3-9B6B5AFA0881}" type="pres">
      <dgm:prSet presAssocID="{6A70FD8F-0050-42E3-8B3A-6ED7CFB9852E}" presName="Name0" presStyleCnt="0">
        <dgm:presLayoutVars>
          <dgm:chMax/>
          <dgm:chPref/>
          <dgm:animLvl val="lvl"/>
        </dgm:presLayoutVars>
      </dgm:prSet>
      <dgm:spPr/>
      <dgm:t>
        <a:bodyPr/>
        <a:lstStyle/>
        <a:p>
          <a:endParaRPr lang="el-GR"/>
        </a:p>
      </dgm:t>
    </dgm:pt>
    <dgm:pt modelId="{815EDF7B-AC93-4A61-87AA-CAA5D85C31A8}" type="pres">
      <dgm:prSet presAssocID="{8DB5D7D5-6A1C-4ABC-8850-759A9D876047}" presName="composite1" presStyleCnt="0"/>
      <dgm:spPr/>
    </dgm:pt>
    <dgm:pt modelId="{954381E7-0584-46DD-8108-E9BF4F2B5005}" type="pres">
      <dgm:prSet presAssocID="{8DB5D7D5-6A1C-4ABC-8850-759A9D876047}" presName="parent1" presStyleLbl="alignNode1" presStyleIdx="0" presStyleCnt="3">
        <dgm:presLayoutVars>
          <dgm:chMax val="1"/>
          <dgm:chPref val="1"/>
          <dgm:bulletEnabled val="1"/>
        </dgm:presLayoutVars>
      </dgm:prSet>
      <dgm:spPr/>
      <dgm:t>
        <a:bodyPr/>
        <a:lstStyle/>
        <a:p>
          <a:endParaRPr lang="el-GR"/>
        </a:p>
      </dgm:t>
    </dgm:pt>
    <dgm:pt modelId="{5A1B764B-0DC5-47CD-BDEA-9E67799496EC}" type="pres">
      <dgm:prSet presAssocID="{8DB5D7D5-6A1C-4ABC-8850-759A9D876047}" presName="Childtext1" presStyleLbl="revTx" presStyleIdx="0" presStyleCnt="3" custScaleX="54765">
        <dgm:presLayoutVars>
          <dgm:bulletEnabled val="1"/>
        </dgm:presLayoutVars>
      </dgm:prSet>
      <dgm:spPr/>
      <dgm:t>
        <a:bodyPr/>
        <a:lstStyle/>
        <a:p>
          <a:endParaRPr lang="el-GR"/>
        </a:p>
      </dgm:t>
    </dgm:pt>
    <dgm:pt modelId="{122B38A3-0442-4747-820C-1F37877E2B0E}" type="pres">
      <dgm:prSet presAssocID="{8DB5D7D5-6A1C-4ABC-8850-759A9D876047}" presName="ConnectLine1" presStyleLbl="sibTrans1D1" presStyleIdx="0" presStyleCnt="3"/>
      <dgm:spPr>
        <a:noFill/>
        <a:ln w="12700" cap="rnd" cmpd="sng" algn="ctr">
          <a:solidFill>
            <a:schemeClr val="accent1">
              <a:shade val="90000"/>
              <a:hueOff val="93466"/>
              <a:satOff val="1924"/>
              <a:lumOff val="8231"/>
              <a:alphaOff val="0"/>
            </a:schemeClr>
          </a:solidFill>
          <a:prstDash val="dash"/>
        </a:ln>
        <a:effectLst/>
      </dgm:spPr>
    </dgm:pt>
    <dgm:pt modelId="{A73181F6-69BB-4A47-8277-4671A45AC8C8}" type="pres">
      <dgm:prSet presAssocID="{8DB5D7D5-6A1C-4ABC-8850-759A9D876047}" presName="ConnectLineEnd1" presStyleLbl="lnNode1" presStyleIdx="0" presStyleCnt="3"/>
      <dgm:spPr/>
    </dgm:pt>
    <dgm:pt modelId="{6E76EADA-5F61-4A59-B2F8-FA10112079FC}" type="pres">
      <dgm:prSet presAssocID="{8DB5D7D5-6A1C-4ABC-8850-759A9D876047}" presName="EmptyPane1" presStyleCnt="0"/>
      <dgm:spPr/>
    </dgm:pt>
    <dgm:pt modelId="{A8189248-0785-43F1-844C-4DE92841F254}" type="pres">
      <dgm:prSet presAssocID="{BD6E0A2E-99C8-4F5A-971A-CD211D1099FF}" presName="spaceBetweenRectangles1" presStyleCnt="0"/>
      <dgm:spPr/>
    </dgm:pt>
    <dgm:pt modelId="{218D9CD7-D48D-464C-9A1C-0F322EC540B3}" type="pres">
      <dgm:prSet presAssocID="{C5146535-FD3D-4589-98A3-623B8DA4B8DB}" presName="composite1" presStyleCnt="0"/>
      <dgm:spPr/>
    </dgm:pt>
    <dgm:pt modelId="{30804A27-188E-4A17-8FFE-97BCCA0597B8}" type="pres">
      <dgm:prSet presAssocID="{C5146535-FD3D-4589-98A3-623B8DA4B8DB}" presName="parent1" presStyleLbl="alignNode1" presStyleIdx="1" presStyleCnt="3">
        <dgm:presLayoutVars>
          <dgm:chMax val="1"/>
          <dgm:chPref val="1"/>
          <dgm:bulletEnabled val="1"/>
        </dgm:presLayoutVars>
      </dgm:prSet>
      <dgm:spPr/>
      <dgm:t>
        <a:bodyPr/>
        <a:lstStyle/>
        <a:p>
          <a:endParaRPr lang="el-GR"/>
        </a:p>
      </dgm:t>
    </dgm:pt>
    <dgm:pt modelId="{DF65791B-462E-4589-B98D-F60587330CA8}" type="pres">
      <dgm:prSet presAssocID="{C5146535-FD3D-4589-98A3-623B8DA4B8DB}" presName="Childtext1" presStyleLbl="revTx" presStyleIdx="1" presStyleCnt="3" custScaleX="60854">
        <dgm:presLayoutVars>
          <dgm:bulletEnabled val="1"/>
        </dgm:presLayoutVars>
      </dgm:prSet>
      <dgm:spPr/>
      <dgm:t>
        <a:bodyPr/>
        <a:lstStyle/>
        <a:p>
          <a:endParaRPr lang="el-GR"/>
        </a:p>
      </dgm:t>
    </dgm:pt>
    <dgm:pt modelId="{DBA410EB-5F61-4F46-92D9-C5B0AA59EE15}" type="pres">
      <dgm:prSet presAssocID="{C5146535-FD3D-4589-98A3-623B8DA4B8DB}" presName="ConnectLine1" presStyleLbl="sibTrans1D1" presStyleIdx="1" presStyleCnt="3"/>
      <dgm:spPr>
        <a:noFill/>
        <a:ln w="12700" cap="rnd" cmpd="sng" algn="ctr">
          <a:solidFill>
            <a:schemeClr val="accent1">
              <a:shade val="90000"/>
              <a:hueOff val="140199"/>
              <a:satOff val="2886"/>
              <a:lumOff val="12346"/>
              <a:alphaOff val="0"/>
            </a:schemeClr>
          </a:solidFill>
          <a:prstDash val="dash"/>
        </a:ln>
        <a:effectLst/>
      </dgm:spPr>
    </dgm:pt>
    <dgm:pt modelId="{E1220EDB-B75C-43A5-B862-97E4C09130A7}" type="pres">
      <dgm:prSet presAssocID="{C5146535-FD3D-4589-98A3-623B8DA4B8DB}" presName="ConnectLineEnd1" presStyleLbl="lnNode1" presStyleIdx="1" presStyleCnt="3"/>
      <dgm:spPr/>
    </dgm:pt>
    <dgm:pt modelId="{D8849157-215F-4E70-9735-315E97B5AC5C}" type="pres">
      <dgm:prSet presAssocID="{C5146535-FD3D-4589-98A3-623B8DA4B8DB}" presName="EmptyPane1" presStyleCnt="0"/>
      <dgm:spPr/>
    </dgm:pt>
    <dgm:pt modelId="{7C467054-22FE-4C18-9934-29D7168DFF63}" type="pres">
      <dgm:prSet presAssocID="{7A3CCAF8-AC3A-401E-AEDD-44BBC1AA9C31}" presName="spaceBetweenRectangles1" presStyleCnt="0"/>
      <dgm:spPr/>
    </dgm:pt>
    <dgm:pt modelId="{3E3E944D-A6EC-4962-9AC1-C585A4F97BDA}" type="pres">
      <dgm:prSet presAssocID="{09C152DA-7620-4852-8162-A77EC3609F3F}" presName="composite1" presStyleCnt="0"/>
      <dgm:spPr/>
    </dgm:pt>
    <dgm:pt modelId="{566B79CB-1A41-4F5C-BF91-58D94BF93913}" type="pres">
      <dgm:prSet presAssocID="{09C152DA-7620-4852-8162-A77EC3609F3F}" presName="parent1" presStyleLbl="alignNode1" presStyleIdx="2" presStyleCnt="3">
        <dgm:presLayoutVars>
          <dgm:chMax val="1"/>
          <dgm:chPref val="1"/>
          <dgm:bulletEnabled val="1"/>
        </dgm:presLayoutVars>
      </dgm:prSet>
      <dgm:spPr/>
      <dgm:t>
        <a:bodyPr/>
        <a:lstStyle/>
        <a:p>
          <a:endParaRPr lang="el-GR"/>
        </a:p>
      </dgm:t>
    </dgm:pt>
    <dgm:pt modelId="{B4723E2A-4FF1-452A-BD25-8EC364F15A6F}" type="pres">
      <dgm:prSet presAssocID="{09C152DA-7620-4852-8162-A77EC3609F3F}" presName="Childtext1" presStyleLbl="revTx" presStyleIdx="2" presStyleCnt="3" custScaleX="35900">
        <dgm:presLayoutVars>
          <dgm:bulletEnabled val="1"/>
        </dgm:presLayoutVars>
      </dgm:prSet>
      <dgm:spPr/>
      <dgm:t>
        <a:bodyPr/>
        <a:lstStyle/>
        <a:p>
          <a:endParaRPr lang="el-GR"/>
        </a:p>
      </dgm:t>
    </dgm:pt>
    <dgm:pt modelId="{440E9361-37D2-4157-AF38-7B49AD23708B}" type="pres">
      <dgm:prSet presAssocID="{09C152DA-7620-4852-8162-A77EC3609F3F}" presName="ConnectLine1" presStyleLbl="sibTrans1D1" presStyleIdx="2" presStyleCnt="3"/>
      <dgm:spPr>
        <a:noFill/>
        <a:ln w="12700" cap="rnd" cmpd="sng" algn="ctr">
          <a:solidFill>
            <a:schemeClr val="accent1">
              <a:shade val="90000"/>
              <a:hueOff val="186931"/>
              <a:satOff val="3848"/>
              <a:lumOff val="16461"/>
              <a:alphaOff val="0"/>
            </a:schemeClr>
          </a:solidFill>
          <a:prstDash val="dash"/>
        </a:ln>
        <a:effectLst/>
      </dgm:spPr>
    </dgm:pt>
    <dgm:pt modelId="{C45E7B63-1C71-483E-A3A8-705CE86D4D8E}" type="pres">
      <dgm:prSet presAssocID="{09C152DA-7620-4852-8162-A77EC3609F3F}" presName="ConnectLineEnd1" presStyleLbl="lnNode1" presStyleIdx="2" presStyleCnt="3"/>
      <dgm:spPr/>
    </dgm:pt>
    <dgm:pt modelId="{4174F691-D9D3-451C-9893-D177DC3AED58}" type="pres">
      <dgm:prSet presAssocID="{09C152DA-7620-4852-8162-A77EC3609F3F}" presName="EmptyPane1" presStyleCnt="0"/>
      <dgm:spPr/>
    </dgm:pt>
  </dgm:ptLst>
  <dgm:cxnLst>
    <dgm:cxn modelId="{8EBF857E-7408-4941-91E4-293B0F59EEF7}" srcId="{6A70FD8F-0050-42E3-8B3A-6ED7CFB9852E}" destId="{C5146535-FD3D-4589-98A3-623B8DA4B8DB}" srcOrd="1" destOrd="0" parTransId="{20848F78-EC70-4162-96CE-CC68006930F0}" sibTransId="{7A3CCAF8-AC3A-401E-AEDD-44BBC1AA9C31}"/>
    <dgm:cxn modelId="{F9B2D375-40BE-4E5D-AA88-61805FBFF819}" type="presOf" srcId="{8DB5D7D5-6A1C-4ABC-8850-759A9D876047}" destId="{954381E7-0584-46DD-8108-E9BF4F2B5005}" srcOrd="0" destOrd="0" presId="urn:microsoft.com/office/officeart/2016/7/layout/RoundedRectangleTimeline"/>
    <dgm:cxn modelId="{C5202EE1-10E9-4076-9D55-9E0CF8B152AF}" srcId="{6A70FD8F-0050-42E3-8B3A-6ED7CFB9852E}" destId="{8DB5D7D5-6A1C-4ABC-8850-759A9D876047}" srcOrd="0" destOrd="0" parTransId="{D8874F40-D7B0-41DE-BB6F-A6014FEAB2D7}" sibTransId="{BD6E0A2E-99C8-4F5A-971A-CD211D1099FF}"/>
    <dgm:cxn modelId="{E2BBA750-A5E4-4F50-BE16-016934379F81}" type="presOf" srcId="{6C8937BE-93F8-4DED-8538-1C601DAEBA66}" destId="{B4723E2A-4FF1-452A-BD25-8EC364F15A6F}" srcOrd="0" destOrd="0" presId="urn:microsoft.com/office/officeart/2016/7/layout/RoundedRectangleTimeline"/>
    <dgm:cxn modelId="{FAA8D3DD-12E8-457D-9144-B037C5678347}" srcId="{09C152DA-7620-4852-8162-A77EC3609F3F}" destId="{6C8937BE-93F8-4DED-8538-1C601DAEBA66}" srcOrd="0" destOrd="0" parTransId="{77D169C6-D77F-456D-B18B-D7BE016AD87A}" sibTransId="{A97BE953-FA9D-4BA6-A92C-494DB1F3BA59}"/>
    <dgm:cxn modelId="{E13585A2-54F2-486A-B317-F4D6AF7E83B9}" type="presOf" srcId="{E80CA270-6C90-4E17-ACEA-46B56AD54DD1}" destId="{DF65791B-462E-4589-B98D-F60587330CA8}" srcOrd="0" destOrd="0" presId="urn:microsoft.com/office/officeart/2016/7/layout/RoundedRectangleTimeline"/>
    <dgm:cxn modelId="{5C25BB02-FA66-40A4-9DA6-9E1CAE3A8D4E}" type="presOf" srcId="{C5146535-FD3D-4589-98A3-623B8DA4B8DB}" destId="{30804A27-188E-4A17-8FFE-97BCCA0597B8}" srcOrd="0" destOrd="0" presId="urn:microsoft.com/office/officeart/2016/7/layout/RoundedRectangleTimeline"/>
    <dgm:cxn modelId="{23ECAC8B-17A4-4883-AA0E-06D66B7E788A}" srcId="{6A70FD8F-0050-42E3-8B3A-6ED7CFB9852E}" destId="{09C152DA-7620-4852-8162-A77EC3609F3F}" srcOrd="2" destOrd="0" parTransId="{9F6D14C0-6C82-4CBD-8D6D-B0E117B6F2ED}" sibTransId="{0AE8D36D-0F0F-4206-AE39-0A2D73987B68}"/>
    <dgm:cxn modelId="{84C67813-55CE-4EBC-9032-03BD847DC17E}" type="presOf" srcId="{6A70FD8F-0050-42E3-8B3A-6ED7CFB9852E}" destId="{AB52B3CC-6563-466D-BFC3-9B6B5AFA0881}" srcOrd="0" destOrd="0" presId="urn:microsoft.com/office/officeart/2016/7/layout/RoundedRectangleTimeline"/>
    <dgm:cxn modelId="{F9540599-A193-456C-A9A9-8962E3855B0B}" type="presOf" srcId="{96262926-A67D-4E4E-9515-5EBC67F0B634}" destId="{5A1B764B-0DC5-47CD-BDEA-9E67799496EC}" srcOrd="0" destOrd="0" presId="urn:microsoft.com/office/officeart/2016/7/layout/RoundedRectangleTimeline"/>
    <dgm:cxn modelId="{8C5B110A-FBC3-4CBF-BED2-413E87D4DAD5}" srcId="{8DB5D7D5-6A1C-4ABC-8850-759A9D876047}" destId="{96262926-A67D-4E4E-9515-5EBC67F0B634}" srcOrd="0" destOrd="0" parTransId="{EC74E552-C501-4B0E-9400-E8B410F53D50}" sibTransId="{1DA7ACEB-F642-43C1-BCB5-F580B9B985B9}"/>
    <dgm:cxn modelId="{2DC28DF8-5C1B-4F53-A4C1-D5B63FB54BAF}" srcId="{C5146535-FD3D-4589-98A3-623B8DA4B8DB}" destId="{E80CA270-6C90-4E17-ACEA-46B56AD54DD1}" srcOrd="0" destOrd="0" parTransId="{7EEC8067-96EF-4BE0-8BE3-BA59ED78A31F}" sibTransId="{1AFE46E5-6B07-4894-8ECB-21BD7E7B8AF1}"/>
    <dgm:cxn modelId="{22ECA226-C4EA-44F1-BCB5-77F78841DA6F}" type="presOf" srcId="{09C152DA-7620-4852-8162-A77EC3609F3F}" destId="{566B79CB-1A41-4F5C-BF91-58D94BF93913}" srcOrd="0" destOrd="0" presId="urn:microsoft.com/office/officeart/2016/7/layout/RoundedRectangleTimeline"/>
    <dgm:cxn modelId="{76459B4A-BC95-4631-A3CC-1410E80D5DFD}" type="presParOf" srcId="{AB52B3CC-6563-466D-BFC3-9B6B5AFA0881}" destId="{815EDF7B-AC93-4A61-87AA-CAA5D85C31A8}" srcOrd="0" destOrd="0" presId="urn:microsoft.com/office/officeart/2016/7/layout/RoundedRectangleTimeline"/>
    <dgm:cxn modelId="{4238FA88-CE43-4680-BFB0-73DED5612698}" type="presParOf" srcId="{815EDF7B-AC93-4A61-87AA-CAA5D85C31A8}" destId="{954381E7-0584-46DD-8108-E9BF4F2B5005}" srcOrd="0" destOrd="0" presId="urn:microsoft.com/office/officeart/2016/7/layout/RoundedRectangleTimeline"/>
    <dgm:cxn modelId="{6497CE05-0893-4952-B18A-28D71D90B841}" type="presParOf" srcId="{815EDF7B-AC93-4A61-87AA-CAA5D85C31A8}" destId="{5A1B764B-0DC5-47CD-BDEA-9E67799496EC}" srcOrd="1" destOrd="0" presId="urn:microsoft.com/office/officeart/2016/7/layout/RoundedRectangleTimeline"/>
    <dgm:cxn modelId="{CB8BA570-C0D4-4400-BED8-C9BC961A6553}" type="presParOf" srcId="{815EDF7B-AC93-4A61-87AA-CAA5D85C31A8}" destId="{122B38A3-0442-4747-820C-1F37877E2B0E}" srcOrd="2" destOrd="0" presId="urn:microsoft.com/office/officeart/2016/7/layout/RoundedRectangleTimeline"/>
    <dgm:cxn modelId="{82FC1E36-99F3-4E1F-8BD1-229D77A82EB1}" type="presParOf" srcId="{815EDF7B-AC93-4A61-87AA-CAA5D85C31A8}" destId="{A73181F6-69BB-4A47-8277-4671A45AC8C8}" srcOrd="3" destOrd="0" presId="urn:microsoft.com/office/officeart/2016/7/layout/RoundedRectangleTimeline"/>
    <dgm:cxn modelId="{7EAD7967-836C-4AB6-AAA2-ED2EF3F29E78}" type="presParOf" srcId="{815EDF7B-AC93-4A61-87AA-CAA5D85C31A8}" destId="{6E76EADA-5F61-4A59-B2F8-FA10112079FC}" srcOrd="4" destOrd="0" presId="urn:microsoft.com/office/officeart/2016/7/layout/RoundedRectangleTimeline"/>
    <dgm:cxn modelId="{3783DE09-7B3D-423E-960C-ED9DB81E314E}" type="presParOf" srcId="{AB52B3CC-6563-466D-BFC3-9B6B5AFA0881}" destId="{A8189248-0785-43F1-844C-4DE92841F254}" srcOrd="1" destOrd="0" presId="urn:microsoft.com/office/officeart/2016/7/layout/RoundedRectangleTimeline"/>
    <dgm:cxn modelId="{38B07C9C-D21D-4E2B-A78B-C30877B2689A}" type="presParOf" srcId="{AB52B3CC-6563-466D-BFC3-9B6B5AFA0881}" destId="{218D9CD7-D48D-464C-9A1C-0F322EC540B3}" srcOrd="2" destOrd="0" presId="urn:microsoft.com/office/officeart/2016/7/layout/RoundedRectangleTimeline"/>
    <dgm:cxn modelId="{E6790483-7B9E-44FB-9EAE-A282A4B9AB73}" type="presParOf" srcId="{218D9CD7-D48D-464C-9A1C-0F322EC540B3}" destId="{30804A27-188E-4A17-8FFE-97BCCA0597B8}" srcOrd="0" destOrd="0" presId="urn:microsoft.com/office/officeart/2016/7/layout/RoundedRectangleTimeline"/>
    <dgm:cxn modelId="{B31BDB48-FB8E-47F4-8F76-B90009D28A96}" type="presParOf" srcId="{218D9CD7-D48D-464C-9A1C-0F322EC540B3}" destId="{DF65791B-462E-4589-B98D-F60587330CA8}" srcOrd="1" destOrd="0" presId="urn:microsoft.com/office/officeart/2016/7/layout/RoundedRectangleTimeline"/>
    <dgm:cxn modelId="{517AE913-68B2-41AC-BE20-5D4195845D6F}" type="presParOf" srcId="{218D9CD7-D48D-464C-9A1C-0F322EC540B3}" destId="{DBA410EB-5F61-4F46-92D9-C5B0AA59EE15}" srcOrd="2" destOrd="0" presId="urn:microsoft.com/office/officeart/2016/7/layout/RoundedRectangleTimeline"/>
    <dgm:cxn modelId="{0F089045-7542-47F1-8B17-68354869406A}" type="presParOf" srcId="{218D9CD7-D48D-464C-9A1C-0F322EC540B3}" destId="{E1220EDB-B75C-43A5-B862-97E4C09130A7}" srcOrd="3" destOrd="0" presId="urn:microsoft.com/office/officeart/2016/7/layout/RoundedRectangleTimeline"/>
    <dgm:cxn modelId="{79B44ECC-99D2-49DD-9DEE-58B1D2AE6C6C}" type="presParOf" srcId="{218D9CD7-D48D-464C-9A1C-0F322EC540B3}" destId="{D8849157-215F-4E70-9735-315E97B5AC5C}" srcOrd="4" destOrd="0" presId="urn:microsoft.com/office/officeart/2016/7/layout/RoundedRectangleTimeline"/>
    <dgm:cxn modelId="{6930EC12-FB60-44F8-973F-19AC06AA90BB}" type="presParOf" srcId="{AB52B3CC-6563-466D-BFC3-9B6B5AFA0881}" destId="{7C467054-22FE-4C18-9934-29D7168DFF63}" srcOrd="3" destOrd="0" presId="urn:microsoft.com/office/officeart/2016/7/layout/RoundedRectangleTimeline"/>
    <dgm:cxn modelId="{1F4A4777-E935-453F-A5B9-015C6946FC6A}" type="presParOf" srcId="{AB52B3CC-6563-466D-BFC3-9B6B5AFA0881}" destId="{3E3E944D-A6EC-4962-9AC1-C585A4F97BDA}" srcOrd="4" destOrd="0" presId="urn:microsoft.com/office/officeart/2016/7/layout/RoundedRectangleTimeline"/>
    <dgm:cxn modelId="{94AC8B5D-A9B9-4EF3-AD1C-6024606B5BF8}" type="presParOf" srcId="{3E3E944D-A6EC-4962-9AC1-C585A4F97BDA}" destId="{566B79CB-1A41-4F5C-BF91-58D94BF93913}" srcOrd="0" destOrd="0" presId="urn:microsoft.com/office/officeart/2016/7/layout/RoundedRectangleTimeline"/>
    <dgm:cxn modelId="{A151554E-10B3-429A-9E0D-D40262ED6857}" type="presParOf" srcId="{3E3E944D-A6EC-4962-9AC1-C585A4F97BDA}" destId="{B4723E2A-4FF1-452A-BD25-8EC364F15A6F}" srcOrd="1" destOrd="0" presId="urn:microsoft.com/office/officeart/2016/7/layout/RoundedRectangleTimeline"/>
    <dgm:cxn modelId="{329635D9-081F-4DC9-88AA-E074B7400415}" type="presParOf" srcId="{3E3E944D-A6EC-4962-9AC1-C585A4F97BDA}" destId="{440E9361-37D2-4157-AF38-7B49AD23708B}" srcOrd="2" destOrd="0" presId="urn:microsoft.com/office/officeart/2016/7/layout/RoundedRectangleTimeline"/>
    <dgm:cxn modelId="{0F0D3AEA-9F0C-400E-A955-6CD1F474B6A4}" type="presParOf" srcId="{3E3E944D-A6EC-4962-9AC1-C585A4F97BDA}" destId="{C45E7B63-1C71-483E-A3A8-705CE86D4D8E}" srcOrd="3" destOrd="0" presId="urn:microsoft.com/office/officeart/2016/7/layout/RoundedRectangleTimeline"/>
    <dgm:cxn modelId="{91F0BE33-39D4-4457-A5CC-3F1682DB166D}" type="presParOf" srcId="{3E3E944D-A6EC-4962-9AC1-C585A4F97BDA}" destId="{4174F691-D9D3-451C-9893-D177DC3AED58}"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8ECBC5-945B-4001-8718-30D901C40E09}" type="doc">
      <dgm:prSet loTypeId="urn:microsoft.com/office/officeart/2005/8/layout/process4" loCatId="list" qsTypeId="urn:microsoft.com/office/officeart/2005/8/quickstyle/simple1" qsCatId="simple" csTypeId="urn:microsoft.com/office/officeart/2005/8/colors/colorful2" csCatId="colorful" phldr="1"/>
      <dgm:spPr/>
      <dgm:t>
        <a:bodyPr/>
        <a:lstStyle/>
        <a:p>
          <a:endParaRPr lang="el-GR"/>
        </a:p>
      </dgm:t>
    </dgm:pt>
    <dgm:pt modelId="{C9D79770-FE39-424A-8AEE-CFEB7A4364B1}">
      <dgm:prSet phldrT="[Text]" custT="1"/>
      <dgm:spPr/>
      <dgm:t>
        <a:bodyPr/>
        <a:lstStyle/>
        <a:p>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Πλαίσιο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67</a:t>
          </a:r>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 </a:t>
          </a:r>
        </a:p>
      </dgm:t>
    </dgm:pt>
    <dgm:pt modelId="{7B641645-CF27-487A-BFF1-515F96C6E293}" type="parTrans" cxnId="{F9ED9B7B-118B-498F-B0F2-C105CAE16B6B}">
      <dgm:prSet/>
      <dgm:spPr/>
      <dgm:t>
        <a:bodyPr/>
        <a:lstStyle/>
        <a:p>
          <a:endParaRPr lang="el-GR"/>
        </a:p>
      </dgm:t>
    </dgm:pt>
    <dgm:pt modelId="{4AD7C831-D8D8-4963-A1F1-6DE71C445278}" type="sibTrans" cxnId="{F9ED9B7B-118B-498F-B0F2-C105CAE16B6B}">
      <dgm:prSet/>
      <dgm:spPr/>
      <dgm:t>
        <a:bodyPr/>
        <a:lstStyle/>
        <a:p>
          <a:endParaRPr lang="el-GR"/>
        </a:p>
      </dgm:t>
    </dgm:pt>
    <dgm:pt modelId="{AF25D517-FBE4-4FDA-B279-3301DB37D4C0}">
      <dgm:prSet phldrT="[Text]" custT="1"/>
      <dgm:spPr/>
      <dgm:t>
        <a:bodyPr/>
        <a:lstStyle/>
        <a:p>
          <a:r>
            <a:rPr lang="el-GR" sz="2000" dirty="0">
              <a:solidFill>
                <a:schemeClr val="tx2"/>
              </a:solidFill>
              <a:latin typeface="Calibri" panose="020F0502020204030204" pitchFamily="34" charset="0"/>
              <a:cs typeface="Calibri" panose="020F0502020204030204" pitchFamily="34" charset="0"/>
            </a:rPr>
            <a:t>40 εκροών </a:t>
          </a:r>
        </a:p>
      </dgm:t>
    </dgm:pt>
    <dgm:pt modelId="{C8615060-1F6F-4761-B4A2-C36748A2B344}" type="parTrans" cxnId="{935C4165-B09E-4F8F-AAC0-324A8AB8F698}">
      <dgm:prSet/>
      <dgm:spPr/>
      <dgm:t>
        <a:bodyPr/>
        <a:lstStyle/>
        <a:p>
          <a:endParaRPr lang="el-GR"/>
        </a:p>
      </dgm:t>
    </dgm:pt>
    <dgm:pt modelId="{6A856C5F-1B1F-434B-9BBB-D3208D0C4F79}" type="sibTrans" cxnId="{935C4165-B09E-4F8F-AAC0-324A8AB8F698}">
      <dgm:prSet/>
      <dgm:spPr/>
      <dgm:t>
        <a:bodyPr/>
        <a:lstStyle/>
        <a:p>
          <a:endParaRPr lang="el-GR"/>
        </a:p>
      </dgm:t>
    </dgm:pt>
    <dgm:pt modelId="{999DCB2E-90B0-44F8-A446-BB45C12C4968}">
      <dgm:prSet phldrT="[Text]" custT="1"/>
      <dgm:spPr/>
      <dgm:t>
        <a:bodyPr/>
        <a:lstStyle/>
        <a:p>
          <a:r>
            <a:rPr lang="el-GR" sz="2000" dirty="0">
              <a:solidFill>
                <a:schemeClr val="tx2"/>
              </a:solidFill>
              <a:latin typeface="Calibri" panose="020F0502020204030204" pitchFamily="34" charset="0"/>
              <a:cs typeface="Calibri" panose="020F0502020204030204" pitchFamily="34" charset="0"/>
            </a:rPr>
            <a:t>27 αποτελέσματος</a:t>
          </a:r>
        </a:p>
      </dgm:t>
    </dgm:pt>
    <dgm:pt modelId="{C47B295C-299D-4A89-AAB7-C858B444D099}" type="parTrans" cxnId="{C99BC850-480C-44D7-A97D-72E02FC01CDE}">
      <dgm:prSet/>
      <dgm:spPr/>
      <dgm:t>
        <a:bodyPr/>
        <a:lstStyle/>
        <a:p>
          <a:endParaRPr lang="el-GR"/>
        </a:p>
      </dgm:t>
    </dgm:pt>
    <dgm:pt modelId="{D46803FA-F96E-4E5A-B1D9-4B03C699A00B}" type="sibTrans" cxnId="{C99BC850-480C-44D7-A97D-72E02FC01CDE}">
      <dgm:prSet/>
      <dgm:spPr/>
      <dgm:t>
        <a:bodyPr/>
        <a:lstStyle/>
        <a:p>
          <a:endParaRPr lang="el-GR"/>
        </a:p>
      </dgm:t>
    </dgm:pt>
    <dgm:pt modelId="{2AAFCFFF-5E2E-455C-B14B-BFD2F7C0683C}">
      <dgm:prSet phldrT="[Text]" custT="1"/>
      <dgm:spPr/>
      <dgm:t>
        <a:bodyPr/>
        <a:lstStyle/>
        <a:p>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Πλαίσιο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39</a:t>
          </a:r>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 </a:t>
          </a:r>
          <a:endParaRPr lang="el-GR" sz="2000" b="1" dirty="0">
            <a:effectLst>
              <a:outerShdw blurRad="38100" dist="38100" dir="2700000" algn="tl">
                <a:srgbClr val="000000">
                  <a:alpha val="43137"/>
                </a:srgbClr>
              </a:outerShdw>
            </a:effectLst>
          </a:endParaRPr>
        </a:p>
      </dgm:t>
    </dgm:pt>
    <dgm:pt modelId="{D7065A15-032E-4452-8606-DEBAEEF6DD83}" type="parTrans" cxnId="{F2BA4423-28A7-4220-91A6-4DCFB7B21689}">
      <dgm:prSet/>
      <dgm:spPr/>
      <dgm:t>
        <a:bodyPr/>
        <a:lstStyle/>
        <a:p>
          <a:endParaRPr lang="el-GR"/>
        </a:p>
      </dgm:t>
    </dgm:pt>
    <dgm:pt modelId="{AEE5EFEB-C5FD-472E-9DF4-EE93F084165E}" type="sibTrans" cxnId="{F2BA4423-28A7-4220-91A6-4DCFB7B21689}">
      <dgm:prSet/>
      <dgm:spPr/>
      <dgm:t>
        <a:bodyPr/>
        <a:lstStyle/>
        <a:p>
          <a:endParaRPr lang="el-GR"/>
        </a:p>
      </dgm:t>
    </dgm:pt>
    <dgm:pt modelId="{DA97D4E7-F69E-4084-8219-13DD04485EF1}">
      <dgm:prSet phldrT="[Text]" custT="1"/>
      <dgm:spPr/>
      <dgm:t>
        <a:bodyPr/>
        <a:lstStyle/>
        <a:p>
          <a:r>
            <a:rPr lang="el-GR" sz="2000" dirty="0">
              <a:solidFill>
                <a:schemeClr val="tx2"/>
              </a:solidFill>
              <a:latin typeface="Calibri" panose="020F0502020204030204" pitchFamily="34" charset="0"/>
              <a:cs typeface="Calibri" panose="020F0502020204030204" pitchFamily="34" charset="0"/>
            </a:rPr>
            <a:t>23 εκροών </a:t>
          </a:r>
        </a:p>
      </dgm:t>
    </dgm:pt>
    <dgm:pt modelId="{F6B31E3B-9F5A-4154-A1BD-EB738C4CE8CB}" type="parTrans" cxnId="{C1E1CE4B-0A90-4EEE-B045-AB89210D377B}">
      <dgm:prSet/>
      <dgm:spPr/>
      <dgm:t>
        <a:bodyPr/>
        <a:lstStyle/>
        <a:p>
          <a:endParaRPr lang="el-GR"/>
        </a:p>
      </dgm:t>
    </dgm:pt>
    <dgm:pt modelId="{B8B3166D-CA89-4552-9CCE-259BDD095869}" type="sibTrans" cxnId="{C1E1CE4B-0A90-4EEE-B045-AB89210D377B}">
      <dgm:prSet/>
      <dgm:spPr/>
      <dgm:t>
        <a:bodyPr/>
        <a:lstStyle/>
        <a:p>
          <a:endParaRPr lang="el-GR"/>
        </a:p>
      </dgm:t>
    </dgm:pt>
    <dgm:pt modelId="{30565EA0-CB3B-4E0F-812C-46CD8667E95F}">
      <dgm:prSet phldrT="[Text]" custT="1"/>
      <dgm:spPr/>
      <dgm:t>
        <a:bodyPr/>
        <a:lstStyle/>
        <a:p>
          <a:r>
            <a:rPr lang="el-GR" sz="2000" dirty="0">
              <a:solidFill>
                <a:schemeClr val="tx2"/>
              </a:solidFill>
              <a:latin typeface="Calibri" panose="020F0502020204030204" pitchFamily="34" charset="0"/>
              <a:cs typeface="Calibri" panose="020F0502020204030204" pitchFamily="34" charset="0"/>
            </a:rPr>
            <a:t>16 αποτελέσματος</a:t>
          </a:r>
        </a:p>
      </dgm:t>
    </dgm:pt>
    <dgm:pt modelId="{BD5D9DD8-D3BB-4FD1-AB74-0F3B14E37F30}" type="parTrans" cxnId="{D86B8197-C7B0-4133-AC32-76C982D7D20C}">
      <dgm:prSet/>
      <dgm:spPr/>
      <dgm:t>
        <a:bodyPr/>
        <a:lstStyle/>
        <a:p>
          <a:endParaRPr lang="el-GR"/>
        </a:p>
      </dgm:t>
    </dgm:pt>
    <dgm:pt modelId="{1723B24F-4DCB-452B-A8D1-91DD0FFFF2A6}" type="sibTrans" cxnId="{D86B8197-C7B0-4133-AC32-76C982D7D20C}">
      <dgm:prSet/>
      <dgm:spPr/>
      <dgm:t>
        <a:bodyPr/>
        <a:lstStyle/>
        <a:p>
          <a:endParaRPr lang="el-GR"/>
        </a:p>
      </dgm:t>
    </dgm:pt>
    <dgm:pt modelId="{BC6416AB-63A6-4D09-8E70-3BC5F1F9022E}">
      <dgm:prSet phldrT="[Text]" custT="1"/>
      <dgm:spPr/>
      <dgm:t>
        <a:bodyPr/>
        <a:lstStyle/>
        <a:p>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Συνολικά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106</a:t>
          </a:r>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Προγράμματος</a:t>
          </a:r>
          <a:r>
            <a:rPr lang="el-GR" sz="20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endParaRPr lang="el-GR" sz="2000" dirty="0">
            <a:effectLst>
              <a:outerShdw blurRad="38100" dist="38100" dir="2700000" algn="tl">
                <a:srgbClr val="000000">
                  <a:alpha val="43137"/>
                </a:srgbClr>
              </a:outerShdw>
            </a:effectLst>
          </a:endParaRPr>
        </a:p>
      </dgm:t>
    </dgm:pt>
    <dgm:pt modelId="{AEE5DD30-112F-4438-87A0-236531C2F793}" type="parTrans" cxnId="{1C05E7B6-D225-41B7-A5DC-9064F39CE727}">
      <dgm:prSet/>
      <dgm:spPr/>
      <dgm:t>
        <a:bodyPr/>
        <a:lstStyle/>
        <a:p>
          <a:endParaRPr lang="el-GR"/>
        </a:p>
      </dgm:t>
    </dgm:pt>
    <dgm:pt modelId="{5920519C-56AF-4357-BFBF-991BCE6F8AE3}" type="sibTrans" cxnId="{1C05E7B6-D225-41B7-A5DC-9064F39CE727}">
      <dgm:prSet/>
      <dgm:spPr/>
      <dgm:t>
        <a:bodyPr/>
        <a:lstStyle/>
        <a:p>
          <a:endParaRPr lang="el-GR"/>
        </a:p>
      </dgm:t>
    </dgm:pt>
    <dgm:pt modelId="{B64FB197-FA5A-4640-973A-6FDEB3E3D7FA}">
      <dgm:prSet phldrT="[Text]"/>
      <dgm:spPr/>
      <dgm:t>
        <a:bodyPr/>
        <a:lstStyle/>
        <a:p>
          <a:r>
            <a:rPr lang="el-GR" dirty="0">
              <a:solidFill>
                <a:schemeClr val="tx2"/>
              </a:solidFill>
              <a:latin typeface="Calibri" panose="020F0502020204030204" pitchFamily="34" charset="0"/>
              <a:cs typeface="Calibri" panose="020F0502020204030204" pitchFamily="34" charset="0"/>
            </a:rPr>
            <a:t>63 εκροών </a:t>
          </a:r>
          <a:endParaRPr lang="el-GR" dirty="0">
            <a:solidFill>
              <a:schemeClr val="tx2"/>
            </a:solidFill>
          </a:endParaRPr>
        </a:p>
      </dgm:t>
    </dgm:pt>
    <dgm:pt modelId="{F13FF945-955A-4C6F-A991-CF44E75E2DFE}" type="parTrans" cxnId="{1FFB1D2A-C7B0-451D-9897-6D3936EC307E}">
      <dgm:prSet/>
      <dgm:spPr/>
      <dgm:t>
        <a:bodyPr/>
        <a:lstStyle/>
        <a:p>
          <a:endParaRPr lang="el-GR"/>
        </a:p>
      </dgm:t>
    </dgm:pt>
    <dgm:pt modelId="{11ACF03E-9D11-4900-87E9-089926BA1E3D}" type="sibTrans" cxnId="{1FFB1D2A-C7B0-451D-9897-6D3936EC307E}">
      <dgm:prSet/>
      <dgm:spPr/>
      <dgm:t>
        <a:bodyPr/>
        <a:lstStyle/>
        <a:p>
          <a:endParaRPr lang="el-GR"/>
        </a:p>
      </dgm:t>
    </dgm:pt>
    <dgm:pt modelId="{70952BA7-D44E-4D60-A904-57834BA7EFC2}">
      <dgm:prSet phldrT="[Text]"/>
      <dgm:spPr/>
      <dgm:t>
        <a:bodyPr/>
        <a:lstStyle/>
        <a:p>
          <a:r>
            <a:rPr lang="el-GR" dirty="0">
              <a:solidFill>
                <a:schemeClr val="tx2"/>
              </a:solidFill>
              <a:latin typeface="Calibri" panose="020F0502020204030204" pitchFamily="34" charset="0"/>
              <a:cs typeface="Calibri" panose="020F0502020204030204" pitchFamily="34" charset="0"/>
            </a:rPr>
            <a:t>43 αποτελέσματος</a:t>
          </a:r>
          <a:endParaRPr lang="el-GR" dirty="0">
            <a:solidFill>
              <a:schemeClr val="tx2"/>
            </a:solidFill>
          </a:endParaRPr>
        </a:p>
      </dgm:t>
    </dgm:pt>
    <dgm:pt modelId="{57DAFDFC-CC1B-4253-9DF5-4736769D1CB2}" type="parTrans" cxnId="{039BDFB7-4978-499A-948B-9D70CF17C7BF}">
      <dgm:prSet/>
      <dgm:spPr/>
      <dgm:t>
        <a:bodyPr/>
        <a:lstStyle/>
        <a:p>
          <a:endParaRPr lang="el-GR"/>
        </a:p>
      </dgm:t>
    </dgm:pt>
    <dgm:pt modelId="{15E6E5BB-4CD5-4FB5-9238-AE8A895C104F}" type="sibTrans" cxnId="{039BDFB7-4978-499A-948B-9D70CF17C7BF}">
      <dgm:prSet/>
      <dgm:spPr/>
      <dgm:t>
        <a:bodyPr/>
        <a:lstStyle/>
        <a:p>
          <a:endParaRPr lang="el-GR"/>
        </a:p>
      </dgm:t>
    </dgm:pt>
    <dgm:pt modelId="{76EC18A5-4E4A-475C-866D-C313B76A7B11}" type="pres">
      <dgm:prSet presAssocID="{D48ECBC5-945B-4001-8718-30D901C40E09}" presName="Name0" presStyleCnt="0">
        <dgm:presLayoutVars>
          <dgm:dir/>
          <dgm:animLvl val="lvl"/>
          <dgm:resizeHandles val="exact"/>
        </dgm:presLayoutVars>
      </dgm:prSet>
      <dgm:spPr/>
      <dgm:t>
        <a:bodyPr/>
        <a:lstStyle/>
        <a:p>
          <a:endParaRPr lang="el-GR"/>
        </a:p>
      </dgm:t>
    </dgm:pt>
    <dgm:pt modelId="{6A4A39B8-A1F9-4C23-8CFF-F73756A7EC02}" type="pres">
      <dgm:prSet presAssocID="{BC6416AB-63A6-4D09-8E70-3BC5F1F9022E}" presName="boxAndChildren" presStyleCnt="0"/>
      <dgm:spPr/>
    </dgm:pt>
    <dgm:pt modelId="{3E834F32-3B45-493E-BD21-AF866D4A2567}" type="pres">
      <dgm:prSet presAssocID="{BC6416AB-63A6-4D09-8E70-3BC5F1F9022E}" presName="parentTextBox" presStyleLbl="node1" presStyleIdx="0" presStyleCnt="3"/>
      <dgm:spPr/>
      <dgm:t>
        <a:bodyPr/>
        <a:lstStyle/>
        <a:p>
          <a:endParaRPr lang="el-GR"/>
        </a:p>
      </dgm:t>
    </dgm:pt>
    <dgm:pt modelId="{FF1F6E31-138E-4D83-B5F4-DEE8A5DBDEA4}" type="pres">
      <dgm:prSet presAssocID="{BC6416AB-63A6-4D09-8E70-3BC5F1F9022E}" presName="entireBox" presStyleLbl="node1" presStyleIdx="0" presStyleCnt="3"/>
      <dgm:spPr/>
      <dgm:t>
        <a:bodyPr/>
        <a:lstStyle/>
        <a:p>
          <a:endParaRPr lang="el-GR"/>
        </a:p>
      </dgm:t>
    </dgm:pt>
    <dgm:pt modelId="{F47FFF58-9121-40EB-B230-7BFAC61E63CD}" type="pres">
      <dgm:prSet presAssocID="{BC6416AB-63A6-4D09-8E70-3BC5F1F9022E}" presName="descendantBox" presStyleCnt="0"/>
      <dgm:spPr/>
    </dgm:pt>
    <dgm:pt modelId="{212F86C3-4729-4231-8C9E-FB49B092BE07}" type="pres">
      <dgm:prSet presAssocID="{B64FB197-FA5A-4640-973A-6FDEB3E3D7FA}" presName="childTextBox" presStyleLbl="fgAccFollowNode1" presStyleIdx="0" presStyleCnt="6">
        <dgm:presLayoutVars>
          <dgm:bulletEnabled val="1"/>
        </dgm:presLayoutVars>
      </dgm:prSet>
      <dgm:spPr/>
      <dgm:t>
        <a:bodyPr/>
        <a:lstStyle/>
        <a:p>
          <a:endParaRPr lang="el-GR"/>
        </a:p>
      </dgm:t>
    </dgm:pt>
    <dgm:pt modelId="{015C4F08-B19C-4744-9508-C720B6B2FDFC}" type="pres">
      <dgm:prSet presAssocID="{70952BA7-D44E-4D60-A904-57834BA7EFC2}" presName="childTextBox" presStyleLbl="fgAccFollowNode1" presStyleIdx="1" presStyleCnt="6">
        <dgm:presLayoutVars>
          <dgm:bulletEnabled val="1"/>
        </dgm:presLayoutVars>
      </dgm:prSet>
      <dgm:spPr/>
      <dgm:t>
        <a:bodyPr/>
        <a:lstStyle/>
        <a:p>
          <a:endParaRPr lang="el-GR"/>
        </a:p>
      </dgm:t>
    </dgm:pt>
    <dgm:pt modelId="{D80A13F1-CE2B-4C44-B4F1-3F138BC87CFF}" type="pres">
      <dgm:prSet presAssocID="{AEE5EFEB-C5FD-472E-9DF4-EE93F084165E}" presName="sp" presStyleCnt="0"/>
      <dgm:spPr/>
    </dgm:pt>
    <dgm:pt modelId="{D6F52507-FCC2-4B6F-9502-04D55307D100}" type="pres">
      <dgm:prSet presAssocID="{2AAFCFFF-5E2E-455C-B14B-BFD2F7C0683C}" presName="arrowAndChildren" presStyleCnt="0"/>
      <dgm:spPr/>
    </dgm:pt>
    <dgm:pt modelId="{B9E57384-7E1E-455C-9339-20C40312E75C}" type="pres">
      <dgm:prSet presAssocID="{2AAFCFFF-5E2E-455C-B14B-BFD2F7C0683C}" presName="parentTextArrow" presStyleLbl="node1" presStyleIdx="0" presStyleCnt="3"/>
      <dgm:spPr/>
      <dgm:t>
        <a:bodyPr/>
        <a:lstStyle/>
        <a:p>
          <a:endParaRPr lang="el-GR"/>
        </a:p>
      </dgm:t>
    </dgm:pt>
    <dgm:pt modelId="{FFB3A0E8-F1B1-46EE-A9A0-C16747F6903C}" type="pres">
      <dgm:prSet presAssocID="{2AAFCFFF-5E2E-455C-B14B-BFD2F7C0683C}" presName="arrow" presStyleLbl="node1" presStyleIdx="1" presStyleCnt="3"/>
      <dgm:spPr/>
      <dgm:t>
        <a:bodyPr/>
        <a:lstStyle/>
        <a:p>
          <a:endParaRPr lang="el-GR"/>
        </a:p>
      </dgm:t>
    </dgm:pt>
    <dgm:pt modelId="{C25AF463-F1C7-4222-9BA9-CCB039AA5C7A}" type="pres">
      <dgm:prSet presAssocID="{2AAFCFFF-5E2E-455C-B14B-BFD2F7C0683C}" presName="descendantArrow" presStyleCnt="0"/>
      <dgm:spPr/>
    </dgm:pt>
    <dgm:pt modelId="{6AE2CA18-2121-4192-AC0B-4B5DED060CFC}" type="pres">
      <dgm:prSet presAssocID="{DA97D4E7-F69E-4084-8219-13DD04485EF1}" presName="childTextArrow" presStyleLbl="fgAccFollowNode1" presStyleIdx="2" presStyleCnt="6">
        <dgm:presLayoutVars>
          <dgm:bulletEnabled val="1"/>
        </dgm:presLayoutVars>
      </dgm:prSet>
      <dgm:spPr/>
      <dgm:t>
        <a:bodyPr/>
        <a:lstStyle/>
        <a:p>
          <a:endParaRPr lang="el-GR"/>
        </a:p>
      </dgm:t>
    </dgm:pt>
    <dgm:pt modelId="{018C5653-01A4-4B82-8756-CBA1E4126C58}" type="pres">
      <dgm:prSet presAssocID="{30565EA0-CB3B-4E0F-812C-46CD8667E95F}" presName="childTextArrow" presStyleLbl="fgAccFollowNode1" presStyleIdx="3" presStyleCnt="6">
        <dgm:presLayoutVars>
          <dgm:bulletEnabled val="1"/>
        </dgm:presLayoutVars>
      </dgm:prSet>
      <dgm:spPr/>
      <dgm:t>
        <a:bodyPr/>
        <a:lstStyle/>
        <a:p>
          <a:endParaRPr lang="el-GR"/>
        </a:p>
      </dgm:t>
    </dgm:pt>
    <dgm:pt modelId="{DDE73098-27C4-428F-A935-99CE88661BFF}" type="pres">
      <dgm:prSet presAssocID="{4AD7C831-D8D8-4963-A1F1-6DE71C445278}" presName="sp" presStyleCnt="0"/>
      <dgm:spPr/>
    </dgm:pt>
    <dgm:pt modelId="{B5D596E0-2CC5-471A-86E5-53F80E735F9D}" type="pres">
      <dgm:prSet presAssocID="{C9D79770-FE39-424A-8AEE-CFEB7A4364B1}" presName="arrowAndChildren" presStyleCnt="0"/>
      <dgm:spPr/>
    </dgm:pt>
    <dgm:pt modelId="{7A1E0B97-88E6-4FCA-A7E7-3017908C7480}" type="pres">
      <dgm:prSet presAssocID="{C9D79770-FE39-424A-8AEE-CFEB7A4364B1}" presName="parentTextArrow" presStyleLbl="node1" presStyleIdx="1" presStyleCnt="3"/>
      <dgm:spPr/>
      <dgm:t>
        <a:bodyPr/>
        <a:lstStyle/>
        <a:p>
          <a:endParaRPr lang="el-GR"/>
        </a:p>
      </dgm:t>
    </dgm:pt>
    <dgm:pt modelId="{913B19B5-C3E6-4A39-B9FA-91CB65C95C32}" type="pres">
      <dgm:prSet presAssocID="{C9D79770-FE39-424A-8AEE-CFEB7A4364B1}" presName="arrow" presStyleLbl="node1" presStyleIdx="2" presStyleCnt="3" custLinFactNeighborX="2943" custLinFactNeighborY="-36625"/>
      <dgm:spPr/>
      <dgm:t>
        <a:bodyPr/>
        <a:lstStyle/>
        <a:p>
          <a:endParaRPr lang="el-GR"/>
        </a:p>
      </dgm:t>
    </dgm:pt>
    <dgm:pt modelId="{2D2FDAFD-EDA9-4807-8C55-F79878121A31}" type="pres">
      <dgm:prSet presAssocID="{C9D79770-FE39-424A-8AEE-CFEB7A4364B1}" presName="descendantArrow" presStyleCnt="0"/>
      <dgm:spPr/>
    </dgm:pt>
    <dgm:pt modelId="{CF4FFEB3-57B2-4A99-B6DD-560D6E81C120}" type="pres">
      <dgm:prSet presAssocID="{AF25D517-FBE4-4FDA-B279-3301DB37D4C0}" presName="childTextArrow" presStyleLbl="fgAccFollowNode1" presStyleIdx="4" presStyleCnt="6">
        <dgm:presLayoutVars>
          <dgm:bulletEnabled val="1"/>
        </dgm:presLayoutVars>
      </dgm:prSet>
      <dgm:spPr/>
      <dgm:t>
        <a:bodyPr/>
        <a:lstStyle/>
        <a:p>
          <a:endParaRPr lang="el-GR"/>
        </a:p>
      </dgm:t>
    </dgm:pt>
    <dgm:pt modelId="{50493704-6C9A-49A8-BE15-16C8B4C99D9A}" type="pres">
      <dgm:prSet presAssocID="{999DCB2E-90B0-44F8-A446-BB45C12C4968}" presName="childTextArrow" presStyleLbl="fgAccFollowNode1" presStyleIdx="5" presStyleCnt="6">
        <dgm:presLayoutVars>
          <dgm:bulletEnabled val="1"/>
        </dgm:presLayoutVars>
      </dgm:prSet>
      <dgm:spPr/>
      <dgm:t>
        <a:bodyPr/>
        <a:lstStyle/>
        <a:p>
          <a:endParaRPr lang="el-GR"/>
        </a:p>
      </dgm:t>
    </dgm:pt>
  </dgm:ptLst>
  <dgm:cxnLst>
    <dgm:cxn modelId="{C99BC850-480C-44D7-A97D-72E02FC01CDE}" srcId="{C9D79770-FE39-424A-8AEE-CFEB7A4364B1}" destId="{999DCB2E-90B0-44F8-A446-BB45C12C4968}" srcOrd="1" destOrd="0" parTransId="{C47B295C-299D-4A89-AAB7-C858B444D099}" sibTransId="{D46803FA-F96E-4E5A-B1D9-4B03C699A00B}"/>
    <dgm:cxn modelId="{F9ED9B7B-118B-498F-B0F2-C105CAE16B6B}" srcId="{D48ECBC5-945B-4001-8718-30D901C40E09}" destId="{C9D79770-FE39-424A-8AEE-CFEB7A4364B1}" srcOrd="0" destOrd="0" parTransId="{7B641645-CF27-487A-BFF1-515F96C6E293}" sibTransId="{4AD7C831-D8D8-4963-A1F1-6DE71C445278}"/>
    <dgm:cxn modelId="{1FFB1D2A-C7B0-451D-9897-6D3936EC307E}" srcId="{BC6416AB-63A6-4D09-8E70-3BC5F1F9022E}" destId="{B64FB197-FA5A-4640-973A-6FDEB3E3D7FA}" srcOrd="0" destOrd="0" parTransId="{F13FF945-955A-4C6F-A991-CF44E75E2DFE}" sibTransId="{11ACF03E-9D11-4900-87E9-089926BA1E3D}"/>
    <dgm:cxn modelId="{C94FB96D-CC1F-46C2-8134-7AEB0E49E1C0}" type="presOf" srcId="{999DCB2E-90B0-44F8-A446-BB45C12C4968}" destId="{50493704-6C9A-49A8-BE15-16C8B4C99D9A}" srcOrd="0" destOrd="0" presId="urn:microsoft.com/office/officeart/2005/8/layout/process4"/>
    <dgm:cxn modelId="{E42A5458-2BC0-47B2-AD2C-DF4A6E4A341C}" type="presOf" srcId="{DA97D4E7-F69E-4084-8219-13DD04485EF1}" destId="{6AE2CA18-2121-4192-AC0B-4B5DED060CFC}" srcOrd="0" destOrd="0" presId="urn:microsoft.com/office/officeart/2005/8/layout/process4"/>
    <dgm:cxn modelId="{89E08368-B009-4C1A-A4E3-829917565F29}" type="presOf" srcId="{BC6416AB-63A6-4D09-8E70-3BC5F1F9022E}" destId="{FF1F6E31-138E-4D83-B5F4-DEE8A5DBDEA4}" srcOrd="1" destOrd="0" presId="urn:microsoft.com/office/officeart/2005/8/layout/process4"/>
    <dgm:cxn modelId="{C8FB0553-579B-4696-9CEC-4F20290BFBED}" type="presOf" srcId="{2AAFCFFF-5E2E-455C-B14B-BFD2F7C0683C}" destId="{FFB3A0E8-F1B1-46EE-A9A0-C16747F6903C}" srcOrd="1" destOrd="0" presId="urn:microsoft.com/office/officeart/2005/8/layout/process4"/>
    <dgm:cxn modelId="{82EC2075-5589-48E0-A0FB-B7F7FC97741F}" type="presOf" srcId="{B64FB197-FA5A-4640-973A-6FDEB3E3D7FA}" destId="{212F86C3-4729-4231-8C9E-FB49B092BE07}" srcOrd="0" destOrd="0" presId="urn:microsoft.com/office/officeart/2005/8/layout/process4"/>
    <dgm:cxn modelId="{D86B8197-C7B0-4133-AC32-76C982D7D20C}" srcId="{2AAFCFFF-5E2E-455C-B14B-BFD2F7C0683C}" destId="{30565EA0-CB3B-4E0F-812C-46CD8667E95F}" srcOrd="1" destOrd="0" parTransId="{BD5D9DD8-D3BB-4FD1-AB74-0F3B14E37F30}" sibTransId="{1723B24F-4DCB-452B-A8D1-91DD0FFFF2A6}"/>
    <dgm:cxn modelId="{F2BA4423-28A7-4220-91A6-4DCFB7B21689}" srcId="{D48ECBC5-945B-4001-8718-30D901C40E09}" destId="{2AAFCFFF-5E2E-455C-B14B-BFD2F7C0683C}" srcOrd="1" destOrd="0" parTransId="{D7065A15-032E-4452-8606-DEBAEEF6DD83}" sibTransId="{AEE5EFEB-C5FD-472E-9DF4-EE93F084165E}"/>
    <dgm:cxn modelId="{A79984F2-745B-4FF8-A98A-C8F1E732AF1A}" type="presOf" srcId="{30565EA0-CB3B-4E0F-812C-46CD8667E95F}" destId="{018C5653-01A4-4B82-8756-CBA1E4126C58}" srcOrd="0" destOrd="0" presId="urn:microsoft.com/office/officeart/2005/8/layout/process4"/>
    <dgm:cxn modelId="{F13AFA29-4C13-4068-8303-94455E2F8FC0}" type="presOf" srcId="{C9D79770-FE39-424A-8AEE-CFEB7A4364B1}" destId="{913B19B5-C3E6-4A39-B9FA-91CB65C95C32}" srcOrd="1" destOrd="0" presId="urn:microsoft.com/office/officeart/2005/8/layout/process4"/>
    <dgm:cxn modelId="{01DE0C84-D7AD-464E-9875-3E10D657E079}" type="presOf" srcId="{2AAFCFFF-5E2E-455C-B14B-BFD2F7C0683C}" destId="{B9E57384-7E1E-455C-9339-20C40312E75C}" srcOrd="0" destOrd="0" presId="urn:microsoft.com/office/officeart/2005/8/layout/process4"/>
    <dgm:cxn modelId="{1C05E7B6-D225-41B7-A5DC-9064F39CE727}" srcId="{D48ECBC5-945B-4001-8718-30D901C40E09}" destId="{BC6416AB-63A6-4D09-8E70-3BC5F1F9022E}" srcOrd="2" destOrd="0" parTransId="{AEE5DD30-112F-4438-87A0-236531C2F793}" sibTransId="{5920519C-56AF-4357-BFBF-991BCE6F8AE3}"/>
    <dgm:cxn modelId="{729B6DCE-4294-4DF4-9DC6-324AB82FBAA8}" type="presOf" srcId="{C9D79770-FE39-424A-8AEE-CFEB7A4364B1}" destId="{7A1E0B97-88E6-4FCA-A7E7-3017908C7480}" srcOrd="0" destOrd="0" presId="urn:microsoft.com/office/officeart/2005/8/layout/process4"/>
    <dgm:cxn modelId="{039BDFB7-4978-499A-948B-9D70CF17C7BF}" srcId="{BC6416AB-63A6-4D09-8E70-3BC5F1F9022E}" destId="{70952BA7-D44E-4D60-A904-57834BA7EFC2}" srcOrd="1" destOrd="0" parTransId="{57DAFDFC-CC1B-4253-9DF5-4736769D1CB2}" sibTransId="{15E6E5BB-4CD5-4FB5-9238-AE8A895C104F}"/>
    <dgm:cxn modelId="{1622B2F9-D3DD-4D8B-8E5E-F809764AADA5}" type="presOf" srcId="{BC6416AB-63A6-4D09-8E70-3BC5F1F9022E}" destId="{3E834F32-3B45-493E-BD21-AF866D4A2567}" srcOrd="0" destOrd="0" presId="urn:microsoft.com/office/officeart/2005/8/layout/process4"/>
    <dgm:cxn modelId="{BEBC8B63-25A6-48F5-819B-88B93B5B4A93}" type="presOf" srcId="{70952BA7-D44E-4D60-A904-57834BA7EFC2}" destId="{015C4F08-B19C-4744-9508-C720B6B2FDFC}" srcOrd="0" destOrd="0" presId="urn:microsoft.com/office/officeart/2005/8/layout/process4"/>
    <dgm:cxn modelId="{935C4165-B09E-4F8F-AAC0-324A8AB8F698}" srcId="{C9D79770-FE39-424A-8AEE-CFEB7A4364B1}" destId="{AF25D517-FBE4-4FDA-B279-3301DB37D4C0}" srcOrd="0" destOrd="0" parTransId="{C8615060-1F6F-4761-B4A2-C36748A2B344}" sibTransId="{6A856C5F-1B1F-434B-9BBB-D3208D0C4F79}"/>
    <dgm:cxn modelId="{871BD55F-11F7-455A-B962-ED3A09F33DB6}" type="presOf" srcId="{AF25D517-FBE4-4FDA-B279-3301DB37D4C0}" destId="{CF4FFEB3-57B2-4A99-B6DD-560D6E81C120}" srcOrd="0" destOrd="0" presId="urn:microsoft.com/office/officeart/2005/8/layout/process4"/>
    <dgm:cxn modelId="{FE2243F6-818F-467A-9629-7EF0EEACCC79}" type="presOf" srcId="{D48ECBC5-945B-4001-8718-30D901C40E09}" destId="{76EC18A5-4E4A-475C-866D-C313B76A7B11}" srcOrd="0" destOrd="0" presId="urn:microsoft.com/office/officeart/2005/8/layout/process4"/>
    <dgm:cxn modelId="{C1E1CE4B-0A90-4EEE-B045-AB89210D377B}" srcId="{2AAFCFFF-5E2E-455C-B14B-BFD2F7C0683C}" destId="{DA97D4E7-F69E-4084-8219-13DD04485EF1}" srcOrd="0" destOrd="0" parTransId="{F6B31E3B-9F5A-4154-A1BD-EB738C4CE8CB}" sibTransId="{B8B3166D-CA89-4552-9CCE-259BDD095869}"/>
    <dgm:cxn modelId="{F81CD9C2-002A-4F5D-9A64-2053852AA592}" type="presParOf" srcId="{76EC18A5-4E4A-475C-866D-C313B76A7B11}" destId="{6A4A39B8-A1F9-4C23-8CFF-F73756A7EC02}" srcOrd="0" destOrd="0" presId="urn:microsoft.com/office/officeart/2005/8/layout/process4"/>
    <dgm:cxn modelId="{D52951CD-A078-4651-838E-EC3718259B0A}" type="presParOf" srcId="{6A4A39B8-A1F9-4C23-8CFF-F73756A7EC02}" destId="{3E834F32-3B45-493E-BD21-AF866D4A2567}" srcOrd="0" destOrd="0" presId="urn:microsoft.com/office/officeart/2005/8/layout/process4"/>
    <dgm:cxn modelId="{3C163A57-F24B-48FD-89D0-7A55369237EC}" type="presParOf" srcId="{6A4A39B8-A1F9-4C23-8CFF-F73756A7EC02}" destId="{FF1F6E31-138E-4D83-B5F4-DEE8A5DBDEA4}" srcOrd="1" destOrd="0" presId="urn:microsoft.com/office/officeart/2005/8/layout/process4"/>
    <dgm:cxn modelId="{0D339B2A-B3C7-4D5B-8EAA-C223EB647344}" type="presParOf" srcId="{6A4A39B8-A1F9-4C23-8CFF-F73756A7EC02}" destId="{F47FFF58-9121-40EB-B230-7BFAC61E63CD}" srcOrd="2" destOrd="0" presId="urn:microsoft.com/office/officeart/2005/8/layout/process4"/>
    <dgm:cxn modelId="{DD2E0421-6D36-4ECC-9ED0-894FC8FD93BA}" type="presParOf" srcId="{F47FFF58-9121-40EB-B230-7BFAC61E63CD}" destId="{212F86C3-4729-4231-8C9E-FB49B092BE07}" srcOrd="0" destOrd="0" presId="urn:microsoft.com/office/officeart/2005/8/layout/process4"/>
    <dgm:cxn modelId="{BEF997C7-883C-450D-82E8-32CD30698D4F}" type="presParOf" srcId="{F47FFF58-9121-40EB-B230-7BFAC61E63CD}" destId="{015C4F08-B19C-4744-9508-C720B6B2FDFC}" srcOrd="1" destOrd="0" presId="urn:microsoft.com/office/officeart/2005/8/layout/process4"/>
    <dgm:cxn modelId="{053F7FD3-32C0-4DFA-ADDF-E0791E1EB903}" type="presParOf" srcId="{76EC18A5-4E4A-475C-866D-C313B76A7B11}" destId="{D80A13F1-CE2B-4C44-B4F1-3F138BC87CFF}" srcOrd="1" destOrd="0" presId="urn:microsoft.com/office/officeart/2005/8/layout/process4"/>
    <dgm:cxn modelId="{D6CE3E39-3DDF-4DAC-A78E-6724B5D1B2F0}" type="presParOf" srcId="{76EC18A5-4E4A-475C-866D-C313B76A7B11}" destId="{D6F52507-FCC2-4B6F-9502-04D55307D100}" srcOrd="2" destOrd="0" presId="urn:microsoft.com/office/officeart/2005/8/layout/process4"/>
    <dgm:cxn modelId="{8C92B8DF-26E1-4C1F-B5EC-BF1B9BFF339B}" type="presParOf" srcId="{D6F52507-FCC2-4B6F-9502-04D55307D100}" destId="{B9E57384-7E1E-455C-9339-20C40312E75C}" srcOrd="0" destOrd="0" presId="urn:microsoft.com/office/officeart/2005/8/layout/process4"/>
    <dgm:cxn modelId="{EC698B18-0B85-4214-9199-07E087C2E43A}" type="presParOf" srcId="{D6F52507-FCC2-4B6F-9502-04D55307D100}" destId="{FFB3A0E8-F1B1-46EE-A9A0-C16747F6903C}" srcOrd="1" destOrd="0" presId="urn:microsoft.com/office/officeart/2005/8/layout/process4"/>
    <dgm:cxn modelId="{0CE8CC0B-C7CD-408C-877F-1BC9F32FD0A2}" type="presParOf" srcId="{D6F52507-FCC2-4B6F-9502-04D55307D100}" destId="{C25AF463-F1C7-4222-9BA9-CCB039AA5C7A}" srcOrd="2" destOrd="0" presId="urn:microsoft.com/office/officeart/2005/8/layout/process4"/>
    <dgm:cxn modelId="{6EA10F65-F43C-4CB5-A159-AE99FBC109C1}" type="presParOf" srcId="{C25AF463-F1C7-4222-9BA9-CCB039AA5C7A}" destId="{6AE2CA18-2121-4192-AC0B-4B5DED060CFC}" srcOrd="0" destOrd="0" presId="urn:microsoft.com/office/officeart/2005/8/layout/process4"/>
    <dgm:cxn modelId="{209266B9-752B-4D7F-8ED7-7E30937A1965}" type="presParOf" srcId="{C25AF463-F1C7-4222-9BA9-CCB039AA5C7A}" destId="{018C5653-01A4-4B82-8756-CBA1E4126C58}" srcOrd="1" destOrd="0" presId="urn:microsoft.com/office/officeart/2005/8/layout/process4"/>
    <dgm:cxn modelId="{5B59564B-DF6F-4CE3-9489-14D22CBD8A1F}" type="presParOf" srcId="{76EC18A5-4E4A-475C-866D-C313B76A7B11}" destId="{DDE73098-27C4-428F-A935-99CE88661BFF}" srcOrd="3" destOrd="0" presId="urn:microsoft.com/office/officeart/2005/8/layout/process4"/>
    <dgm:cxn modelId="{6F6FB343-F238-440D-8F53-F25C64CA43DC}" type="presParOf" srcId="{76EC18A5-4E4A-475C-866D-C313B76A7B11}" destId="{B5D596E0-2CC5-471A-86E5-53F80E735F9D}" srcOrd="4" destOrd="0" presId="urn:microsoft.com/office/officeart/2005/8/layout/process4"/>
    <dgm:cxn modelId="{CE72F46F-6B0D-4A59-A4B7-661D00B85410}" type="presParOf" srcId="{B5D596E0-2CC5-471A-86E5-53F80E735F9D}" destId="{7A1E0B97-88E6-4FCA-A7E7-3017908C7480}" srcOrd="0" destOrd="0" presId="urn:microsoft.com/office/officeart/2005/8/layout/process4"/>
    <dgm:cxn modelId="{4B31275F-E813-4381-B627-6788BE4E2F20}" type="presParOf" srcId="{B5D596E0-2CC5-471A-86E5-53F80E735F9D}" destId="{913B19B5-C3E6-4A39-B9FA-91CB65C95C32}" srcOrd="1" destOrd="0" presId="urn:microsoft.com/office/officeart/2005/8/layout/process4"/>
    <dgm:cxn modelId="{21937FE3-A290-4BC5-AB1F-4641FE34FCF5}" type="presParOf" srcId="{B5D596E0-2CC5-471A-86E5-53F80E735F9D}" destId="{2D2FDAFD-EDA9-4807-8C55-F79878121A31}" srcOrd="2" destOrd="0" presId="urn:microsoft.com/office/officeart/2005/8/layout/process4"/>
    <dgm:cxn modelId="{FD996061-9F79-453C-86AC-AFA4F5319E88}" type="presParOf" srcId="{2D2FDAFD-EDA9-4807-8C55-F79878121A31}" destId="{CF4FFEB3-57B2-4A99-B6DD-560D6E81C120}" srcOrd="0" destOrd="0" presId="urn:microsoft.com/office/officeart/2005/8/layout/process4"/>
    <dgm:cxn modelId="{7770EE07-385F-483A-93E3-4AC8CEEF014E}" type="presParOf" srcId="{2D2FDAFD-EDA9-4807-8C55-F79878121A31}" destId="{50493704-6C9A-49A8-BE15-16C8B4C99D9A}"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4381E7-0584-46DD-8108-E9BF4F2B5005}">
      <dsp:nvSpPr>
        <dsp:cNvPr id="0" name=""/>
        <dsp:cNvSpPr/>
      </dsp:nvSpPr>
      <dsp:spPr>
        <a:xfrm rot="16200000">
          <a:off x="2328055" y="314278"/>
          <a:ext cx="363378" cy="3005230"/>
        </a:xfrm>
        <a:prstGeom prst="round2SameRect">
          <a:avLst/>
        </a:prstGeom>
        <a:solidFill>
          <a:schemeClr val="accent1">
            <a:shade val="80000"/>
            <a:hueOff val="0"/>
            <a:satOff val="0"/>
            <a:lumOff val="0"/>
            <a:alphaOff val="0"/>
          </a:schemeClr>
        </a:solidFill>
        <a:ln w="2222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1">
          <a:noAutofit/>
        </a:bodyPr>
        <a:lstStyle/>
        <a:p>
          <a:pPr lvl="0" algn="ctr" defTabSz="1066800">
            <a:lnSpc>
              <a:spcPct val="90000"/>
            </a:lnSpc>
            <a:spcBef>
              <a:spcPct val="0"/>
            </a:spcBef>
            <a:spcAft>
              <a:spcPct val="35000"/>
            </a:spcAft>
          </a:pPr>
          <a:r>
            <a:rPr lang="el-GR" sz="2400" kern="1200" dirty="0">
              <a:latin typeface="Calibri" panose="020F0502020204030204" pitchFamily="34" charset="0"/>
              <a:cs typeface="Calibri" panose="020F0502020204030204" pitchFamily="34" charset="0"/>
            </a:rPr>
            <a:t>3/</a:t>
          </a:r>
          <a:r>
            <a:rPr lang="en-US" sz="2400" kern="1200" dirty="0">
              <a:latin typeface="Calibri" panose="020F0502020204030204" pitchFamily="34" charset="0"/>
              <a:cs typeface="Calibri" panose="020F0502020204030204" pitchFamily="34" charset="0"/>
            </a:rPr>
            <a:t>20</a:t>
          </a:r>
          <a:r>
            <a:rPr lang="el-GR" sz="2400" kern="1200" dirty="0">
              <a:latin typeface="Calibri" panose="020F0502020204030204" pitchFamily="34" charset="0"/>
              <a:cs typeface="Calibri" panose="020F0502020204030204" pitchFamily="34" charset="0"/>
            </a:rPr>
            <a:t>21</a:t>
          </a:r>
          <a:endParaRPr lang="en-US" sz="2400" kern="1200" dirty="0">
            <a:latin typeface="Calibri" panose="020F0502020204030204" pitchFamily="34" charset="0"/>
            <a:cs typeface="Calibri" panose="020F0502020204030204" pitchFamily="34" charset="0"/>
          </a:endParaRPr>
        </a:p>
      </dsp:txBody>
      <dsp:txXfrm rot="5400000">
        <a:off x="1024869" y="1652943"/>
        <a:ext cx="2987491" cy="327900"/>
      </dsp:txXfrm>
    </dsp:sp>
    <dsp:sp modelId="{5A1B764B-0DC5-47CD-BDEA-9E67799496EC}">
      <dsp:nvSpPr>
        <dsp:cNvPr id="0" name=""/>
        <dsp:cNvSpPr/>
      </dsp:nvSpPr>
      <dsp:spPr>
        <a:xfrm>
          <a:off x="1138232" y="0"/>
          <a:ext cx="2743024" cy="1271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lvl="0" algn="ctr" defTabSz="800100">
            <a:lnSpc>
              <a:spcPct val="90000"/>
            </a:lnSpc>
            <a:spcBef>
              <a:spcPct val="0"/>
            </a:spcBef>
            <a:spcAft>
              <a:spcPct val="35000"/>
            </a:spcAft>
          </a:pPr>
          <a:r>
            <a:rPr lang="el-GR" sz="1800" kern="1200" dirty="0">
              <a:solidFill>
                <a:schemeClr val="tx2"/>
              </a:solidFill>
            </a:rPr>
            <a:t>Έναρξη διαδικασιών κατάρτισης του Προγράμματος «Στερεά Ελλάδα 2021-2027»  </a:t>
          </a:r>
          <a:endParaRPr lang="en-US" sz="1800" kern="1200" dirty="0">
            <a:solidFill>
              <a:schemeClr val="tx2"/>
            </a:solidFill>
          </a:endParaRPr>
        </a:p>
      </dsp:txBody>
      <dsp:txXfrm>
        <a:off x="1138232" y="0"/>
        <a:ext cx="2743024" cy="1271825"/>
      </dsp:txXfrm>
    </dsp:sp>
    <dsp:sp modelId="{122B38A3-0442-4747-820C-1F37877E2B0E}">
      <dsp:nvSpPr>
        <dsp:cNvPr id="0" name=""/>
        <dsp:cNvSpPr/>
      </dsp:nvSpPr>
      <dsp:spPr>
        <a:xfrm>
          <a:off x="2509744" y="1344501"/>
          <a:ext cx="0" cy="290702"/>
        </a:xfrm>
        <a:prstGeom prst="line">
          <a:avLst/>
        </a:prstGeom>
        <a:noFill/>
        <a:ln w="12700" cap="rnd" cmpd="sng" algn="ctr">
          <a:solidFill>
            <a:schemeClr val="accent1">
              <a:shade val="90000"/>
              <a:hueOff val="93466"/>
              <a:satOff val="1924"/>
              <a:lumOff val="8231"/>
              <a:alphaOff val="0"/>
            </a:schemeClr>
          </a:solidFill>
          <a:prstDash val="dash"/>
        </a:ln>
        <a:effectLst/>
      </dsp:spPr>
      <dsp:style>
        <a:lnRef idx="1">
          <a:scrgbClr r="0" g="0" b="0"/>
        </a:lnRef>
        <a:fillRef idx="0">
          <a:scrgbClr r="0" g="0" b="0"/>
        </a:fillRef>
        <a:effectRef idx="0">
          <a:scrgbClr r="0" g="0" b="0"/>
        </a:effectRef>
        <a:fontRef idx="minor"/>
      </dsp:style>
    </dsp:sp>
    <dsp:sp modelId="{A73181F6-69BB-4A47-8277-4671A45AC8C8}">
      <dsp:nvSpPr>
        <dsp:cNvPr id="0" name=""/>
        <dsp:cNvSpPr/>
      </dsp:nvSpPr>
      <dsp:spPr>
        <a:xfrm>
          <a:off x="2473406" y="1271825"/>
          <a:ext cx="72675" cy="72675"/>
        </a:xfrm>
        <a:prstGeom prst="ellipse">
          <a:avLst/>
        </a:prstGeom>
        <a:solidFill>
          <a:schemeClr val="accent1">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804A27-188E-4A17-8FFE-97BCCA0597B8}">
      <dsp:nvSpPr>
        <dsp:cNvPr id="0" name=""/>
        <dsp:cNvSpPr/>
      </dsp:nvSpPr>
      <dsp:spPr>
        <a:xfrm>
          <a:off x="4012359" y="1635204"/>
          <a:ext cx="3005230" cy="363378"/>
        </a:xfrm>
        <a:prstGeom prst="rect">
          <a:avLst/>
        </a:prstGeom>
        <a:solidFill>
          <a:schemeClr val="accent1">
            <a:shade val="80000"/>
            <a:hueOff val="223096"/>
            <a:satOff val="-4529"/>
            <a:lumOff val="15339"/>
            <a:alphaOff val="0"/>
          </a:schemeClr>
        </a:solidFill>
        <a:ln w="22225" cap="rnd" cmpd="sng" algn="ctr">
          <a:solidFill>
            <a:schemeClr val="accent1">
              <a:shade val="80000"/>
              <a:hueOff val="223096"/>
              <a:satOff val="-4529"/>
              <a:lumOff val="1533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1">
          <a:noAutofit/>
        </a:bodyPr>
        <a:lstStyle/>
        <a:p>
          <a:pPr lvl="0" algn="ctr" defTabSz="1066800">
            <a:lnSpc>
              <a:spcPct val="90000"/>
            </a:lnSpc>
            <a:spcBef>
              <a:spcPct val="0"/>
            </a:spcBef>
            <a:spcAft>
              <a:spcPct val="35000"/>
            </a:spcAft>
          </a:pPr>
          <a:r>
            <a:rPr lang="el-GR" sz="2400" b="0" kern="1200" dirty="0">
              <a:latin typeface="Calibri" panose="020F0502020204030204" pitchFamily="34" charset="0"/>
              <a:cs typeface="Calibri" panose="020F0502020204030204" pitchFamily="34" charset="0"/>
            </a:rPr>
            <a:t>8/</a:t>
          </a:r>
          <a:r>
            <a:rPr lang="en-US" sz="2400" b="0" kern="1200" dirty="0">
              <a:latin typeface="Calibri" panose="020F0502020204030204" pitchFamily="34" charset="0"/>
              <a:cs typeface="Calibri" panose="020F0502020204030204" pitchFamily="34" charset="0"/>
            </a:rPr>
            <a:t>20</a:t>
          </a:r>
          <a:r>
            <a:rPr lang="el-GR" sz="2400" b="0" kern="1200" dirty="0">
              <a:latin typeface="Calibri" panose="020F0502020204030204" pitchFamily="34" charset="0"/>
              <a:cs typeface="Calibri" panose="020F0502020204030204" pitchFamily="34" charset="0"/>
            </a:rPr>
            <a:t>22</a:t>
          </a:r>
          <a:endParaRPr lang="en-US" sz="2400" b="0" kern="1200" dirty="0">
            <a:latin typeface="Calibri" panose="020F0502020204030204" pitchFamily="34" charset="0"/>
            <a:cs typeface="Calibri" panose="020F0502020204030204" pitchFamily="34" charset="0"/>
          </a:endParaRPr>
        </a:p>
      </dsp:txBody>
      <dsp:txXfrm>
        <a:off x="4012359" y="1635204"/>
        <a:ext cx="3005230" cy="363378"/>
      </dsp:txXfrm>
    </dsp:sp>
    <dsp:sp modelId="{DF65791B-462E-4589-B98D-F60587330CA8}">
      <dsp:nvSpPr>
        <dsp:cNvPr id="0" name=""/>
        <dsp:cNvSpPr/>
      </dsp:nvSpPr>
      <dsp:spPr>
        <a:xfrm>
          <a:off x="3990972" y="2361961"/>
          <a:ext cx="3048004" cy="1271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lvl="0" algn="ctr" defTabSz="800100">
            <a:lnSpc>
              <a:spcPct val="90000"/>
            </a:lnSpc>
            <a:spcBef>
              <a:spcPct val="0"/>
            </a:spcBef>
            <a:spcAft>
              <a:spcPct val="35000"/>
            </a:spcAft>
          </a:pPr>
          <a:r>
            <a:rPr lang="el-GR" sz="1800" kern="1200" dirty="0">
              <a:solidFill>
                <a:schemeClr val="tx2"/>
              </a:solidFill>
            </a:rPr>
            <a:t>Έγκριση Επιχειρησιακού προγράμματος από την Ευρωπαϊκή Επιτροπή</a:t>
          </a:r>
          <a:endParaRPr lang="en-US" sz="1800" kern="1200" dirty="0">
            <a:solidFill>
              <a:schemeClr val="tx2"/>
            </a:solidFill>
          </a:endParaRPr>
        </a:p>
      </dsp:txBody>
      <dsp:txXfrm>
        <a:off x="3990972" y="2361961"/>
        <a:ext cx="3048004" cy="1271825"/>
      </dsp:txXfrm>
    </dsp:sp>
    <dsp:sp modelId="{DBA410EB-5F61-4F46-92D9-C5B0AA59EE15}">
      <dsp:nvSpPr>
        <dsp:cNvPr id="0" name=""/>
        <dsp:cNvSpPr/>
      </dsp:nvSpPr>
      <dsp:spPr>
        <a:xfrm>
          <a:off x="5514975" y="1998582"/>
          <a:ext cx="0" cy="290702"/>
        </a:xfrm>
        <a:prstGeom prst="line">
          <a:avLst/>
        </a:prstGeom>
        <a:noFill/>
        <a:ln w="12700" cap="rnd" cmpd="sng" algn="ctr">
          <a:solidFill>
            <a:schemeClr val="accent1">
              <a:shade val="90000"/>
              <a:hueOff val="140199"/>
              <a:satOff val="2886"/>
              <a:lumOff val="12346"/>
              <a:alphaOff val="0"/>
            </a:schemeClr>
          </a:solidFill>
          <a:prstDash val="dash"/>
        </a:ln>
        <a:effectLst/>
      </dsp:spPr>
      <dsp:style>
        <a:lnRef idx="1">
          <a:scrgbClr r="0" g="0" b="0"/>
        </a:lnRef>
        <a:fillRef idx="0">
          <a:scrgbClr r="0" g="0" b="0"/>
        </a:fillRef>
        <a:effectRef idx="0">
          <a:scrgbClr r="0" g="0" b="0"/>
        </a:effectRef>
        <a:fontRef idx="minor"/>
      </dsp:style>
    </dsp:sp>
    <dsp:sp modelId="{E1220EDB-B75C-43A5-B862-97E4C09130A7}">
      <dsp:nvSpPr>
        <dsp:cNvPr id="0" name=""/>
        <dsp:cNvSpPr/>
      </dsp:nvSpPr>
      <dsp:spPr>
        <a:xfrm>
          <a:off x="5478637" y="2289285"/>
          <a:ext cx="72675" cy="72675"/>
        </a:xfrm>
        <a:prstGeom prst="ellipse">
          <a:avLst/>
        </a:prstGeom>
        <a:solidFill>
          <a:schemeClr val="accent1">
            <a:shade val="80000"/>
            <a:hueOff val="223096"/>
            <a:satOff val="-4529"/>
            <a:lumOff val="1533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6B79CB-1A41-4F5C-BF91-58D94BF93913}">
      <dsp:nvSpPr>
        <dsp:cNvPr id="0" name=""/>
        <dsp:cNvSpPr/>
      </dsp:nvSpPr>
      <dsp:spPr>
        <a:xfrm rot="5400000">
          <a:off x="8338516" y="314278"/>
          <a:ext cx="363378" cy="3005230"/>
        </a:xfrm>
        <a:prstGeom prst="round2SameRect">
          <a:avLst/>
        </a:prstGeom>
        <a:solidFill>
          <a:schemeClr val="accent1">
            <a:shade val="80000"/>
            <a:hueOff val="446191"/>
            <a:satOff val="-9058"/>
            <a:lumOff val="30677"/>
            <a:alphaOff val="0"/>
          </a:schemeClr>
        </a:solidFill>
        <a:ln w="22225" cap="rnd" cmpd="sng" algn="ctr">
          <a:solidFill>
            <a:schemeClr val="accent1">
              <a:shade val="80000"/>
              <a:hueOff val="446191"/>
              <a:satOff val="-9058"/>
              <a:lumOff val="3067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1">
          <a:noAutofit/>
        </a:bodyPr>
        <a:lstStyle/>
        <a:p>
          <a:pPr lvl="0" algn="ctr" defTabSz="1066800">
            <a:lnSpc>
              <a:spcPct val="90000"/>
            </a:lnSpc>
            <a:spcBef>
              <a:spcPct val="0"/>
            </a:spcBef>
            <a:spcAft>
              <a:spcPct val="35000"/>
            </a:spcAft>
          </a:pPr>
          <a:r>
            <a:rPr lang="el-GR" sz="2400" b="0" kern="1200" dirty="0">
              <a:latin typeface="Calibri" panose="020F0502020204030204" pitchFamily="34" charset="0"/>
              <a:cs typeface="Calibri" panose="020F0502020204030204" pitchFamily="34" charset="0"/>
            </a:rPr>
            <a:t>12/2022</a:t>
          </a:r>
          <a:endParaRPr lang="en-US" sz="2400" b="0" kern="1200" dirty="0">
            <a:latin typeface="Calibri" panose="020F0502020204030204" pitchFamily="34" charset="0"/>
            <a:cs typeface="Calibri" panose="020F0502020204030204" pitchFamily="34" charset="0"/>
          </a:endParaRPr>
        </a:p>
      </dsp:txBody>
      <dsp:txXfrm rot="-5400000">
        <a:off x="7017591" y="1652943"/>
        <a:ext cx="2987491" cy="327900"/>
      </dsp:txXfrm>
    </dsp:sp>
    <dsp:sp modelId="{B4723E2A-4FF1-452A-BD25-8EC364F15A6F}">
      <dsp:nvSpPr>
        <dsp:cNvPr id="0" name=""/>
        <dsp:cNvSpPr/>
      </dsp:nvSpPr>
      <dsp:spPr>
        <a:xfrm>
          <a:off x="7621140" y="0"/>
          <a:ext cx="1798129" cy="12718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lvl="0" algn="ctr" defTabSz="800100">
            <a:lnSpc>
              <a:spcPct val="90000"/>
            </a:lnSpc>
            <a:spcBef>
              <a:spcPct val="0"/>
            </a:spcBef>
            <a:spcAft>
              <a:spcPct val="35000"/>
            </a:spcAft>
          </a:pPr>
          <a:r>
            <a:rPr lang="el-GR" sz="1800" kern="1200" dirty="0">
              <a:solidFill>
                <a:schemeClr val="tx2"/>
              </a:solidFill>
            </a:rPr>
            <a:t>Ενεργοποίηση των πρώτων προσκλήσεων</a:t>
          </a:r>
          <a:endParaRPr lang="en-US" sz="1800" kern="1200" dirty="0">
            <a:solidFill>
              <a:schemeClr val="tx2"/>
            </a:solidFill>
          </a:endParaRPr>
        </a:p>
      </dsp:txBody>
      <dsp:txXfrm>
        <a:off x="7621140" y="0"/>
        <a:ext cx="1798129" cy="1271825"/>
      </dsp:txXfrm>
    </dsp:sp>
    <dsp:sp modelId="{440E9361-37D2-4157-AF38-7B49AD23708B}">
      <dsp:nvSpPr>
        <dsp:cNvPr id="0" name=""/>
        <dsp:cNvSpPr/>
      </dsp:nvSpPr>
      <dsp:spPr>
        <a:xfrm>
          <a:off x="8520205" y="1344501"/>
          <a:ext cx="0" cy="290702"/>
        </a:xfrm>
        <a:prstGeom prst="line">
          <a:avLst/>
        </a:prstGeom>
        <a:noFill/>
        <a:ln w="12700" cap="rnd" cmpd="sng" algn="ctr">
          <a:solidFill>
            <a:schemeClr val="accent1">
              <a:shade val="90000"/>
              <a:hueOff val="186931"/>
              <a:satOff val="3848"/>
              <a:lumOff val="16461"/>
              <a:alphaOff val="0"/>
            </a:schemeClr>
          </a:solidFill>
          <a:prstDash val="dash"/>
        </a:ln>
        <a:effectLst/>
      </dsp:spPr>
      <dsp:style>
        <a:lnRef idx="1">
          <a:scrgbClr r="0" g="0" b="0"/>
        </a:lnRef>
        <a:fillRef idx="0">
          <a:scrgbClr r="0" g="0" b="0"/>
        </a:fillRef>
        <a:effectRef idx="0">
          <a:scrgbClr r="0" g="0" b="0"/>
        </a:effectRef>
        <a:fontRef idx="minor"/>
      </dsp:style>
    </dsp:sp>
    <dsp:sp modelId="{C45E7B63-1C71-483E-A3A8-705CE86D4D8E}">
      <dsp:nvSpPr>
        <dsp:cNvPr id="0" name=""/>
        <dsp:cNvSpPr/>
      </dsp:nvSpPr>
      <dsp:spPr>
        <a:xfrm>
          <a:off x="8483867" y="1271825"/>
          <a:ext cx="72675" cy="72675"/>
        </a:xfrm>
        <a:prstGeom prst="ellipse">
          <a:avLst/>
        </a:prstGeom>
        <a:solidFill>
          <a:schemeClr val="accent1">
            <a:shade val="80000"/>
            <a:hueOff val="446191"/>
            <a:satOff val="-9058"/>
            <a:lumOff val="3067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1F6E31-138E-4D83-B5F4-DEE8A5DBDEA4}">
      <dsp:nvSpPr>
        <dsp:cNvPr id="0" name=""/>
        <dsp:cNvSpPr/>
      </dsp:nvSpPr>
      <dsp:spPr>
        <a:xfrm>
          <a:off x="0" y="2744027"/>
          <a:ext cx="5954214" cy="900651"/>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Συνολικά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106</a:t>
          </a: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Προγράμματος</a:t>
          </a: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endParaRPr lang="el-GR" sz="2000" kern="1200" dirty="0">
            <a:effectLst>
              <a:outerShdw blurRad="38100" dist="38100" dir="2700000" algn="tl">
                <a:srgbClr val="000000">
                  <a:alpha val="43137"/>
                </a:srgbClr>
              </a:outerShdw>
            </a:effectLst>
          </a:endParaRPr>
        </a:p>
      </dsp:txBody>
      <dsp:txXfrm>
        <a:off x="0" y="2744027"/>
        <a:ext cx="5954214" cy="486351"/>
      </dsp:txXfrm>
    </dsp:sp>
    <dsp:sp modelId="{212F86C3-4729-4231-8C9E-FB49B092BE07}">
      <dsp:nvSpPr>
        <dsp:cNvPr id="0" name=""/>
        <dsp:cNvSpPr/>
      </dsp:nvSpPr>
      <dsp:spPr>
        <a:xfrm>
          <a:off x="0" y="3212366"/>
          <a:ext cx="2977107" cy="414299"/>
        </a:xfrm>
        <a:prstGeom prst="rect">
          <a:avLst/>
        </a:prstGeom>
        <a:solidFill>
          <a:schemeClr val="accent2">
            <a:tint val="40000"/>
            <a:alpha val="90000"/>
            <a:hueOff val="0"/>
            <a:satOff val="0"/>
            <a:lumOff val="0"/>
            <a:alphaOff val="0"/>
          </a:schemeClr>
        </a:solidFill>
        <a:ln w="2222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lvl="0" algn="ctr" defTabSz="1111250">
            <a:lnSpc>
              <a:spcPct val="90000"/>
            </a:lnSpc>
            <a:spcBef>
              <a:spcPct val="0"/>
            </a:spcBef>
            <a:spcAft>
              <a:spcPct val="35000"/>
            </a:spcAft>
          </a:pPr>
          <a:r>
            <a:rPr lang="el-GR" sz="2500" kern="1200" dirty="0">
              <a:solidFill>
                <a:schemeClr val="tx2"/>
              </a:solidFill>
              <a:latin typeface="Calibri" panose="020F0502020204030204" pitchFamily="34" charset="0"/>
              <a:cs typeface="Calibri" panose="020F0502020204030204" pitchFamily="34" charset="0"/>
            </a:rPr>
            <a:t>63 εκροών </a:t>
          </a:r>
          <a:endParaRPr lang="el-GR" sz="2500" kern="1200" dirty="0">
            <a:solidFill>
              <a:schemeClr val="tx2"/>
            </a:solidFill>
          </a:endParaRPr>
        </a:p>
      </dsp:txBody>
      <dsp:txXfrm>
        <a:off x="0" y="3212366"/>
        <a:ext cx="2977107" cy="414299"/>
      </dsp:txXfrm>
    </dsp:sp>
    <dsp:sp modelId="{015C4F08-B19C-4744-9508-C720B6B2FDFC}">
      <dsp:nvSpPr>
        <dsp:cNvPr id="0" name=""/>
        <dsp:cNvSpPr/>
      </dsp:nvSpPr>
      <dsp:spPr>
        <a:xfrm>
          <a:off x="2977107" y="3212366"/>
          <a:ext cx="2977107" cy="414299"/>
        </a:xfrm>
        <a:prstGeom prst="rect">
          <a:avLst/>
        </a:prstGeom>
        <a:solidFill>
          <a:schemeClr val="accent2">
            <a:tint val="40000"/>
            <a:alpha val="90000"/>
            <a:hueOff val="-368373"/>
            <a:satOff val="2454"/>
            <a:lumOff val="224"/>
            <a:alphaOff val="0"/>
          </a:schemeClr>
        </a:solidFill>
        <a:ln w="22225" cap="rnd" cmpd="sng" algn="ctr">
          <a:solidFill>
            <a:schemeClr val="accent2">
              <a:tint val="40000"/>
              <a:alpha val="90000"/>
              <a:hueOff val="-368373"/>
              <a:satOff val="2454"/>
              <a:lumOff val="2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lvl="0" algn="ctr" defTabSz="1111250">
            <a:lnSpc>
              <a:spcPct val="90000"/>
            </a:lnSpc>
            <a:spcBef>
              <a:spcPct val="0"/>
            </a:spcBef>
            <a:spcAft>
              <a:spcPct val="35000"/>
            </a:spcAft>
          </a:pPr>
          <a:r>
            <a:rPr lang="el-GR" sz="2500" kern="1200" dirty="0">
              <a:solidFill>
                <a:schemeClr val="tx2"/>
              </a:solidFill>
              <a:latin typeface="Calibri" panose="020F0502020204030204" pitchFamily="34" charset="0"/>
              <a:cs typeface="Calibri" panose="020F0502020204030204" pitchFamily="34" charset="0"/>
            </a:rPr>
            <a:t>43 αποτελέσματος</a:t>
          </a:r>
          <a:endParaRPr lang="el-GR" sz="2500" kern="1200" dirty="0">
            <a:solidFill>
              <a:schemeClr val="tx2"/>
            </a:solidFill>
          </a:endParaRPr>
        </a:p>
      </dsp:txBody>
      <dsp:txXfrm>
        <a:off x="2977107" y="3212366"/>
        <a:ext cx="2977107" cy="414299"/>
      </dsp:txXfrm>
    </dsp:sp>
    <dsp:sp modelId="{FFB3A0E8-F1B1-46EE-A9A0-C16747F6903C}">
      <dsp:nvSpPr>
        <dsp:cNvPr id="0" name=""/>
        <dsp:cNvSpPr/>
      </dsp:nvSpPr>
      <dsp:spPr>
        <a:xfrm rot="10800000">
          <a:off x="0" y="1372335"/>
          <a:ext cx="5954214" cy="1385201"/>
        </a:xfrm>
        <a:prstGeom prst="upArrowCallout">
          <a:avLst/>
        </a:prstGeom>
        <a:solidFill>
          <a:schemeClr val="accent2">
            <a:hueOff val="-661686"/>
            <a:satOff val="746"/>
            <a:lumOff val="176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Πλαίσιο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39</a:t>
          </a: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 </a:t>
          </a:r>
          <a:endParaRPr lang="el-GR" sz="2000" b="1" kern="1200" dirty="0">
            <a:effectLst>
              <a:outerShdw blurRad="38100" dist="38100" dir="2700000" algn="tl">
                <a:srgbClr val="000000">
                  <a:alpha val="43137"/>
                </a:srgbClr>
              </a:outerShdw>
            </a:effectLst>
          </a:endParaRPr>
        </a:p>
      </dsp:txBody>
      <dsp:txXfrm rot="-10800000">
        <a:off x="0" y="1372335"/>
        <a:ext cx="5954214" cy="486205"/>
      </dsp:txXfrm>
    </dsp:sp>
    <dsp:sp modelId="{6AE2CA18-2121-4192-AC0B-4B5DED060CFC}">
      <dsp:nvSpPr>
        <dsp:cNvPr id="0" name=""/>
        <dsp:cNvSpPr/>
      </dsp:nvSpPr>
      <dsp:spPr>
        <a:xfrm>
          <a:off x="0" y="1858541"/>
          <a:ext cx="2977107" cy="414175"/>
        </a:xfrm>
        <a:prstGeom prst="rect">
          <a:avLst/>
        </a:prstGeom>
        <a:solidFill>
          <a:schemeClr val="accent2">
            <a:tint val="40000"/>
            <a:alpha val="90000"/>
            <a:hueOff val="-736746"/>
            <a:satOff val="4908"/>
            <a:lumOff val="449"/>
            <a:alphaOff val="0"/>
          </a:schemeClr>
        </a:solidFill>
        <a:ln w="22225" cap="rnd" cmpd="sng" algn="ctr">
          <a:solidFill>
            <a:schemeClr val="accent2">
              <a:tint val="40000"/>
              <a:alpha val="90000"/>
              <a:hueOff val="-736746"/>
              <a:satOff val="4908"/>
              <a:lumOff val="4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l-GR" sz="2000" kern="1200" dirty="0">
              <a:solidFill>
                <a:schemeClr val="tx2"/>
              </a:solidFill>
              <a:latin typeface="Calibri" panose="020F0502020204030204" pitchFamily="34" charset="0"/>
              <a:cs typeface="Calibri" panose="020F0502020204030204" pitchFamily="34" charset="0"/>
            </a:rPr>
            <a:t>23 εκροών </a:t>
          </a:r>
        </a:p>
      </dsp:txBody>
      <dsp:txXfrm>
        <a:off x="0" y="1858541"/>
        <a:ext cx="2977107" cy="414175"/>
      </dsp:txXfrm>
    </dsp:sp>
    <dsp:sp modelId="{018C5653-01A4-4B82-8756-CBA1E4126C58}">
      <dsp:nvSpPr>
        <dsp:cNvPr id="0" name=""/>
        <dsp:cNvSpPr/>
      </dsp:nvSpPr>
      <dsp:spPr>
        <a:xfrm>
          <a:off x="2977107" y="1858541"/>
          <a:ext cx="2977107" cy="414175"/>
        </a:xfrm>
        <a:prstGeom prst="rect">
          <a:avLst/>
        </a:prstGeom>
        <a:solidFill>
          <a:schemeClr val="accent2">
            <a:tint val="40000"/>
            <a:alpha val="90000"/>
            <a:hueOff val="-1105119"/>
            <a:satOff val="7362"/>
            <a:lumOff val="673"/>
            <a:alphaOff val="0"/>
          </a:schemeClr>
        </a:solidFill>
        <a:ln w="22225" cap="rnd" cmpd="sng" algn="ctr">
          <a:solidFill>
            <a:schemeClr val="accent2">
              <a:tint val="40000"/>
              <a:alpha val="90000"/>
              <a:hueOff val="-1105119"/>
              <a:satOff val="7362"/>
              <a:lumOff val="6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l-GR" sz="2000" kern="1200" dirty="0">
              <a:solidFill>
                <a:schemeClr val="tx2"/>
              </a:solidFill>
              <a:latin typeface="Calibri" panose="020F0502020204030204" pitchFamily="34" charset="0"/>
              <a:cs typeface="Calibri" panose="020F0502020204030204" pitchFamily="34" charset="0"/>
            </a:rPr>
            <a:t>16 αποτελέσματος</a:t>
          </a:r>
        </a:p>
      </dsp:txBody>
      <dsp:txXfrm>
        <a:off x="2977107" y="1858541"/>
        <a:ext cx="2977107" cy="414175"/>
      </dsp:txXfrm>
    </dsp:sp>
    <dsp:sp modelId="{913B19B5-C3E6-4A39-B9FA-91CB65C95C32}">
      <dsp:nvSpPr>
        <dsp:cNvPr id="0" name=""/>
        <dsp:cNvSpPr/>
      </dsp:nvSpPr>
      <dsp:spPr>
        <a:xfrm rot="10800000">
          <a:off x="0" y="0"/>
          <a:ext cx="5954214" cy="1385201"/>
        </a:xfrm>
        <a:prstGeom prst="upArrowCallout">
          <a:avLst/>
        </a:prstGeom>
        <a:solidFill>
          <a:schemeClr val="accent2">
            <a:hueOff val="-1323373"/>
            <a:satOff val="1492"/>
            <a:lumOff val="353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Πλαίσιο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67</a:t>
          </a:r>
          <a:r>
            <a:rPr lang="el-GR" sz="2000" b="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ποσοτικών δεικτών του </a:t>
          </a:r>
          <a:r>
            <a:rPr lang="el-GR" sz="2000" b="1"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ΕΤΠΑ </a:t>
          </a:r>
        </a:p>
      </dsp:txBody>
      <dsp:txXfrm rot="-10800000">
        <a:off x="0" y="0"/>
        <a:ext cx="5954214" cy="486205"/>
      </dsp:txXfrm>
    </dsp:sp>
    <dsp:sp modelId="{CF4FFEB3-57B2-4A99-B6DD-560D6E81C120}">
      <dsp:nvSpPr>
        <dsp:cNvPr id="0" name=""/>
        <dsp:cNvSpPr/>
      </dsp:nvSpPr>
      <dsp:spPr>
        <a:xfrm>
          <a:off x="0" y="486850"/>
          <a:ext cx="2977107" cy="414175"/>
        </a:xfrm>
        <a:prstGeom prst="rect">
          <a:avLst/>
        </a:prstGeom>
        <a:solidFill>
          <a:schemeClr val="accent2">
            <a:tint val="40000"/>
            <a:alpha val="90000"/>
            <a:hueOff val="-1473492"/>
            <a:satOff val="9816"/>
            <a:lumOff val="898"/>
            <a:alphaOff val="0"/>
          </a:schemeClr>
        </a:solidFill>
        <a:ln w="22225" cap="rnd" cmpd="sng" algn="ctr">
          <a:solidFill>
            <a:schemeClr val="accent2">
              <a:tint val="40000"/>
              <a:alpha val="90000"/>
              <a:hueOff val="-1473492"/>
              <a:satOff val="9816"/>
              <a:lumOff val="8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l-GR" sz="2000" kern="1200" dirty="0">
              <a:solidFill>
                <a:schemeClr val="tx2"/>
              </a:solidFill>
              <a:latin typeface="Calibri" panose="020F0502020204030204" pitchFamily="34" charset="0"/>
              <a:cs typeface="Calibri" panose="020F0502020204030204" pitchFamily="34" charset="0"/>
            </a:rPr>
            <a:t>40 εκροών </a:t>
          </a:r>
        </a:p>
      </dsp:txBody>
      <dsp:txXfrm>
        <a:off x="0" y="486850"/>
        <a:ext cx="2977107" cy="414175"/>
      </dsp:txXfrm>
    </dsp:sp>
    <dsp:sp modelId="{50493704-6C9A-49A8-BE15-16C8B4C99D9A}">
      <dsp:nvSpPr>
        <dsp:cNvPr id="0" name=""/>
        <dsp:cNvSpPr/>
      </dsp:nvSpPr>
      <dsp:spPr>
        <a:xfrm>
          <a:off x="2977107" y="486850"/>
          <a:ext cx="2977107" cy="414175"/>
        </a:xfrm>
        <a:prstGeom prst="rect">
          <a:avLst/>
        </a:prstGeom>
        <a:solidFill>
          <a:schemeClr val="accent2">
            <a:tint val="40000"/>
            <a:alpha val="90000"/>
            <a:hueOff val="-1841865"/>
            <a:satOff val="12270"/>
            <a:lumOff val="1122"/>
            <a:alphaOff val="0"/>
          </a:schemeClr>
        </a:solidFill>
        <a:ln w="22225" cap="rnd" cmpd="sng" algn="ctr">
          <a:solidFill>
            <a:schemeClr val="accent2">
              <a:tint val="40000"/>
              <a:alpha val="90000"/>
              <a:hueOff val="-1841865"/>
              <a:satOff val="12270"/>
              <a:lumOff val="11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l-GR" sz="2000" kern="1200" dirty="0">
              <a:solidFill>
                <a:schemeClr val="tx2"/>
              </a:solidFill>
              <a:latin typeface="Calibri" panose="020F0502020204030204" pitchFamily="34" charset="0"/>
              <a:cs typeface="Calibri" panose="020F0502020204030204" pitchFamily="34" charset="0"/>
            </a:rPr>
            <a:t>27 αποτελέσματος</a:t>
          </a:r>
        </a:p>
      </dsp:txBody>
      <dsp:txXfrm>
        <a:off x="2977107" y="486850"/>
        <a:ext cx="2977107" cy="414175"/>
      </dsp:txXfrm>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8EE1FE6-3DB7-4189-ADD5-5C8078706BA8}" type="datetimeFigureOut">
              <a:rPr lang="el-GR" smtClean="0"/>
              <a:t>29/5/2023</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ΕΙΔΙΚΗ ΥΠΗΡΕΣΙΑ ΔΙΑΧΕΙΡΙΣΗΣ ΠΡΟΓΡΑΜΜΑΤΟΣ "ΣΤΕΡΕΑ ΕΛΛΑΔΑ"</a:t>
            </a:r>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CB77CE-6B6A-4F4B-9DFD-8F047A95DA63}" type="slidenum">
              <a:rPr lang="el-GR" smtClean="0"/>
              <a:t>‹#›</a:t>
            </a:fld>
            <a:endParaRPr lang="el-GR"/>
          </a:p>
        </p:txBody>
      </p:sp>
    </p:spTree>
    <p:extLst>
      <p:ext uri="{BB962C8B-B14F-4D97-AF65-F5344CB8AC3E}">
        <p14:creationId xmlns:p14="http://schemas.microsoft.com/office/powerpoint/2010/main" val="257080533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D49DC-D83D-4625-B2ED-5DFEBD202DCC}" type="datetimeFigureOut">
              <a:rPr lang="el-GR" smtClean="0"/>
              <a:t>29/5/2023</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ΕΙΔΙΚΗ ΥΠΗΡΕΣΙΑ ΔΙΑΧΕΙΡΙΣΗΣ ΠΡΟΓΡΑΜΜΑΤΟΣ "ΣΤΕΡΕΑ ΕΛΛΑΔΑ"</a:t>
            </a:r>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BA2F25-E893-46F1-9109-C41779E303F4}" type="slidenum">
              <a:rPr lang="el-GR" smtClean="0"/>
              <a:t>‹#›</a:t>
            </a:fld>
            <a:endParaRPr lang="el-GR"/>
          </a:p>
        </p:txBody>
      </p:sp>
    </p:spTree>
    <p:extLst>
      <p:ext uri="{BB962C8B-B14F-4D97-AF65-F5344CB8AC3E}">
        <p14:creationId xmlns:p14="http://schemas.microsoft.com/office/powerpoint/2010/main" val="224830709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fld id="{86BA2F25-E893-46F1-9109-C41779E303F4}" type="slidenum">
              <a:rPr lang="el-GR" smtClean="0"/>
              <a:t>9</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112133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86BA2F25-E893-46F1-9109-C41779E303F4}" type="slidenum">
              <a:rPr lang="el-GR" smtClean="0"/>
              <a:t>13</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3790955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86BA2F25-E893-46F1-9109-C41779E303F4}" type="slidenum">
              <a:rPr lang="el-GR" smtClean="0"/>
              <a:t>15</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2222024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86BA2F25-E893-46F1-9109-C41779E303F4}" type="slidenum">
              <a:rPr lang="el-GR" smtClean="0"/>
              <a:t>17</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2831567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86BA2F25-E893-46F1-9109-C41779E303F4}" type="slidenum">
              <a:rPr lang="el-GR" smtClean="0"/>
              <a:t>20</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4218972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86BA2F25-E893-46F1-9109-C41779E303F4}" type="slidenum">
              <a:rPr lang="el-GR" smtClean="0"/>
              <a:t>22</a:t>
            </a:fld>
            <a:endParaRPr lang="el-GR"/>
          </a:p>
        </p:txBody>
      </p:sp>
      <p:sp>
        <p:nvSpPr>
          <p:cNvPr id="5" name="Θέση υποσέλιδου 4"/>
          <p:cNvSpPr>
            <a:spLocks noGrp="1"/>
          </p:cNvSpPr>
          <p:nvPr>
            <p:ph type="ftr" sz="quarter" idx="10"/>
          </p:nvPr>
        </p:nvSpPr>
        <p:spPr/>
        <p:txBody>
          <a:bodyPr/>
          <a:lstStyle/>
          <a:p>
            <a:r>
              <a:rPr lang="el-GR" smtClean="0"/>
              <a:t>ΕΙΔΙΚΗ ΥΠΗΡΕΣΙΑ ΔΙΑΧΕΙΡΙΣΗΣ ΠΡΟΓΡΑΜΜΑΤΟΣ "ΣΤΕΡΕΑ ΕΛΛΑΔΑ"</a:t>
            </a:r>
            <a:endParaRPr lang="el-GR"/>
          </a:p>
        </p:txBody>
      </p:sp>
    </p:spTree>
    <p:extLst>
      <p:ext uri="{BB962C8B-B14F-4D97-AF65-F5344CB8AC3E}">
        <p14:creationId xmlns:p14="http://schemas.microsoft.com/office/powerpoint/2010/main" val="281793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3B6645B-836B-4539-B29B-E31E14E657D9}" type="datetime1">
              <a:rPr lang="en-US" smtClean="0"/>
              <a:t>5/29/2023</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pic>
        <p:nvPicPr>
          <p:cNvPr id="5" name="Picture 4">
            <a:extLst>
              <a:ext uri="{FF2B5EF4-FFF2-40B4-BE49-F238E27FC236}">
                <a16:creationId xmlns:a16="http://schemas.microsoft.com/office/drawing/2014/main" id="{86CFB1BB-172E-4F12-B91A-ADA663665718}"/>
              </a:ext>
            </a:extLst>
          </p:cNvPr>
          <p:cNvPicPr>
            <a:picLocks noChangeAspect="1"/>
          </p:cNvPicPr>
          <p:nvPr userDrawn="1"/>
        </p:nvPicPr>
        <p:blipFill>
          <a:blip r:embed="rId2"/>
          <a:stretch>
            <a:fillRect/>
          </a:stretch>
        </p:blipFill>
        <p:spPr>
          <a:xfrm>
            <a:off x="0" y="850777"/>
            <a:ext cx="12192000" cy="6007223"/>
          </a:xfrm>
          <a:prstGeom prst="rect">
            <a:avLst/>
          </a:prstGeom>
        </p:spPr>
      </p:pic>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5086D8-4217-4F65-B27F-C632E62252EF}" type="datetime1">
              <a:rPr lang="en-US" smtClean="0"/>
              <a:t>5/29/2023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167C6DCE-ECCD-4A09-8DEC-F84E85E6ABD5}" type="datetime1">
              <a:rPr lang="en-US" smtClean="0"/>
              <a:t>5/29/2023</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F6A7FB8-F0D7-4324-B87F-88BC4E0386AB}" type="datetime1">
              <a:rPr lang="en-US" smtClean="0"/>
              <a:t>5/29/2023</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FCE4489D-7262-4F5E-BE2B-494A2B14CC2B}" type="datetime1">
              <a:rPr lang="en-US" smtClean="0"/>
              <a:t>5/29/2023</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FF6379-CF30-4373-85CB-E3B4973C4A96}" type="datetime1">
              <a:rPr lang="en-US" smtClean="0"/>
              <a:t>5/29/2023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12168D-295E-4490-B38F-E3ADC1A88207}" type="datetime1">
              <a:rPr lang="en-US" smtClean="0"/>
              <a:t>5/29/2023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614E9B-7A42-4E07-8FEA-9AD1FF063996}" type="datetime1">
              <a:rPr lang="en-US" smtClean="0"/>
              <a:t>5/29/2023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0FA0B3-2013-43AE-9413-D2D60D846A8B}" type="datetime1">
              <a:rPr lang="en-US" smtClean="0"/>
              <a:t>5/29/2023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500668" y="696091"/>
            <a:ext cx="3527868" cy="5323350"/>
          </a:xfrm>
          <a:prstGeom prst="rec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F48D5969-BD80-4AEB-95DD-A0A227FB0585}" type="datetime1">
              <a:rPr lang="en-US" smtClean="0"/>
              <a:t>5/29/2023</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450C4-4636-4A3D-A50C-903D4AFE32A3}" type="datetime1">
              <a:rPr lang="en-US" smtClean="0"/>
              <a:t>5/29/2023</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2F4A359D-8ABB-409B-BDAD-E46FD47B530D}" type="datetime1">
              <a:rPr lang="en-US" smtClean="0"/>
              <a:t>5/29/2023</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8" name="Picture 7">
            <a:extLst>
              <a:ext uri="{FF2B5EF4-FFF2-40B4-BE49-F238E27FC236}">
                <a16:creationId xmlns:a16="http://schemas.microsoft.com/office/drawing/2014/main" id="{2E1B64E2-90B3-48C6-9B2C-8D3EA9B8D81C}"/>
              </a:ext>
            </a:extLst>
          </p:cNvPr>
          <p:cNvPicPr>
            <a:picLocks noChangeAspect="1"/>
          </p:cNvPicPr>
          <p:nvPr userDrawn="1"/>
        </p:nvPicPr>
        <p:blipFill>
          <a:blip r:embed="rId13"/>
          <a:stretch>
            <a:fillRect/>
          </a:stretch>
        </p:blipFill>
        <p:spPr>
          <a:xfrm>
            <a:off x="0" y="869951"/>
            <a:ext cx="12192000" cy="6007224"/>
          </a:xfrm>
          <a:prstGeom prst="rect">
            <a:avLst/>
          </a:prstGeom>
        </p:spPr>
      </p:pic>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7C6334F-6411-41EC-AD7D-179EDD8B58C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596717" y="915813"/>
            <a:ext cx="10993549" cy="1475013"/>
          </a:xfrm>
        </p:spPr>
        <p:txBody>
          <a:bodyPr>
            <a:normAutofit/>
          </a:bodyPr>
          <a:lstStyle/>
          <a:p>
            <a:r>
              <a:rPr lang="el-GR" sz="4400" b="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ΠΑΡΟΥΣΙΑΣΗ ΤΟΥ ΝΕΟΥ ΠΡΟΓΡΑΜΜΑΤΟΣ «ΣΤΕΡΕΑ ΕΛΛΑΔΑ 2021 -2027»</a:t>
            </a:r>
            <a:endParaRPr lang="en-US" sz="4400" b="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87420A6-3DA9-4431-B430-6A17FC7D275D}"/>
              </a:ext>
            </a:extLst>
          </p:cNvPr>
          <p:cNvSpPr txBox="1"/>
          <p:nvPr/>
        </p:nvSpPr>
        <p:spPr>
          <a:xfrm>
            <a:off x="7710868" y="4542122"/>
            <a:ext cx="2191626" cy="584775"/>
          </a:xfrm>
          <a:prstGeom prst="rect">
            <a:avLst/>
          </a:prstGeom>
          <a:noFill/>
        </p:spPr>
        <p:txBody>
          <a:bodyPr wrap="none" rtlCol="0">
            <a:spAutoFit/>
          </a:bodyPr>
          <a:lstStyle/>
          <a:p>
            <a:r>
              <a:rPr lang="el-GR" sz="3200" dirty="0" smtClean="0">
                <a:solidFill>
                  <a:schemeClr val="tx2"/>
                </a:solidFill>
                <a:latin typeface="Calibri" panose="020F0502020204030204" pitchFamily="34" charset="0"/>
                <a:cs typeface="Calibri" panose="020F0502020204030204" pitchFamily="34" charset="0"/>
              </a:rPr>
              <a:t>Μάϊος </a:t>
            </a:r>
            <a:r>
              <a:rPr lang="el-GR" sz="3200" dirty="0" smtClean="0">
                <a:solidFill>
                  <a:schemeClr val="tx2"/>
                </a:solidFill>
                <a:latin typeface="Calibri" panose="020F0502020204030204" pitchFamily="34" charset="0"/>
                <a:cs typeface="Calibri" panose="020F0502020204030204" pitchFamily="34" charset="0"/>
              </a:rPr>
              <a:t>2023</a:t>
            </a:r>
            <a:endParaRPr lang="el-GR" sz="3200" dirty="0">
              <a:solidFill>
                <a:schemeClr val="tx2"/>
              </a:solidFill>
              <a:latin typeface="Calibri" panose="020F0502020204030204" pitchFamily="34" charset="0"/>
              <a:cs typeface="Calibri" panose="020F0502020204030204" pitchFamily="34" charset="0"/>
            </a:endParaRPr>
          </a:p>
        </p:txBody>
      </p:sp>
      <p:sp>
        <p:nvSpPr>
          <p:cNvPr id="3" name="Θέση υποσέλιδου 2"/>
          <p:cNvSpPr>
            <a:spLocks noGrp="1"/>
          </p:cNvSpPr>
          <p:nvPr>
            <p:ph type="ftr" sz="quarter" idx="11"/>
          </p:nvPr>
        </p:nvSpPr>
        <p:spPr>
          <a:xfrm>
            <a:off x="581192" y="5994400"/>
            <a:ext cx="11009074" cy="794639"/>
          </a:xfrm>
        </p:spPr>
        <p:txBody>
          <a:bodyPr/>
          <a:lstStyle/>
          <a:p>
            <a:pPr algn="ctr"/>
            <a:endParaRPr lang="en-US" dirty="0"/>
          </a:p>
        </p:txBody>
      </p:sp>
      <p:pic>
        <p:nvPicPr>
          <p:cNvPr id="11" name="Εικόνα 10"/>
          <p:cNvPicPr/>
          <p:nvPr/>
        </p:nvPicPr>
        <p:blipFill>
          <a:blip r:embed="rId2" cstate="print">
            <a:extLst>
              <a:ext uri="{28A0092B-C50C-407E-A947-70E740481C1C}">
                <a14:useLocalDpi xmlns:a14="http://schemas.microsoft.com/office/drawing/2010/main" val="0"/>
              </a:ext>
            </a:extLst>
          </a:blip>
          <a:stretch>
            <a:fillRect/>
          </a:stretch>
        </p:blipFill>
        <p:spPr>
          <a:xfrm>
            <a:off x="4244169" y="6068291"/>
            <a:ext cx="3731260" cy="660685"/>
          </a:xfrm>
          <a:prstGeom prst="rect">
            <a:avLst/>
          </a:prstGeom>
        </p:spPr>
      </p:pic>
    </p:spTree>
    <p:extLst>
      <p:ext uri="{BB962C8B-B14F-4D97-AF65-F5344CB8AC3E}">
        <p14:creationId xmlns:p14="http://schemas.microsoft.com/office/powerpoint/2010/main" val="2475805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BC85104-F444-4232-897C-D010FCD9ECD4}"/>
              </a:ext>
            </a:extLst>
          </p:cNvPr>
          <p:cNvGraphicFramePr>
            <a:graphicFrameLocks noGrp="1"/>
          </p:cNvGraphicFramePr>
          <p:nvPr>
            <p:extLst>
              <p:ext uri="{D42A27DB-BD31-4B8C-83A1-F6EECF244321}">
                <p14:modId xmlns:p14="http://schemas.microsoft.com/office/powerpoint/2010/main" val="2888542214"/>
              </p:ext>
            </p:extLst>
          </p:nvPr>
        </p:nvGraphicFramePr>
        <p:xfrm>
          <a:off x="375285" y="758643"/>
          <a:ext cx="11337744" cy="5102226"/>
        </p:xfrm>
        <a:graphic>
          <a:graphicData uri="http://schemas.openxmlformats.org/drawingml/2006/table">
            <a:tbl>
              <a:tblPr>
                <a:tableStyleId>{22838BEF-8BB2-4498-84A7-C5851F593DF1}</a:tableStyleId>
              </a:tblPr>
              <a:tblGrid>
                <a:gridCol w="3935458">
                  <a:extLst>
                    <a:ext uri="{9D8B030D-6E8A-4147-A177-3AD203B41FA5}">
                      <a16:colId xmlns:a16="http://schemas.microsoft.com/office/drawing/2014/main" val="500017150"/>
                    </a:ext>
                  </a:extLst>
                </a:gridCol>
                <a:gridCol w="7402286">
                  <a:extLst>
                    <a:ext uri="{9D8B030D-6E8A-4147-A177-3AD203B41FA5}">
                      <a16:colId xmlns:a16="http://schemas.microsoft.com/office/drawing/2014/main" val="122046619"/>
                    </a:ext>
                  </a:extLst>
                </a:gridCol>
              </a:tblGrid>
              <a:tr h="368923">
                <a:tc>
                  <a:txBody>
                    <a:bodyPr/>
                    <a:lstStyle/>
                    <a:p>
                      <a:pPr algn="l" fontAlgn="b"/>
                      <a:r>
                        <a:rPr lang="el-GR" sz="18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8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7761" marR="7761" marT="7761" marB="0" anchor="ctr">
                    <a:solidFill>
                      <a:schemeClr val="accent5"/>
                    </a:solidFill>
                  </a:tcPr>
                </a:tc>
                <a:tc>
                  <a:txBody>
                    <a:bodyPr/>
                    <a:lstStyle/>
                    <a:p>
                      <a:pPr algn="l" fontAlgn="b"/>
                      <a:r>
                        <a:rPr lang="el-GR" sz="18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8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7761" marR="7761" marT="7761" marB="0" anchor="ctr">
                    <a:solidFill>
                      <a:schemeClr val="accent5"/>
                    </a:solidFill>
                  </a:tcPr>
                </a:tc>
                <a:extLst>
                  <a:ext uri="{0D108BD9-81ED-4DB2-BD59-A6C34878D82A}">
                    <a16:rowId xmlns:a16="http://schemas.microsoft.com/office/drawing/2014/main" val="814545352"/>
                  </a:ext>
                </a:extLst>
              </a:tr>
              <a:tr h="749019">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RSO2.1. </a:t>
                      </a:r>
                      <a:r>
                        <a:rPr lang="el-GR" sz="1600" u="none" strike="noStrike" dirty="0">
                          <a:solidFill>
                            <a:schemeClr val="tx2"/>
                          </a:solidFill>
                          <a:effectLst/>
                          <a:latin typeface="Calibri" panose="020F0502020204030204" pitchFamily="34" charset="0"/>
                          <a:cs typeface="Calibri" panose="020F0502020204030204" pitchFamily="34" charset="0"/>
                        </a:rPr>
                        <a:t>Προώθηση μέτρων ενεργειακής απόδοσης και μείωση των εκπομπών αερίων του θερμοκηπίου</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tc>
                  <a:txBody>
                    <a:bodyPr/>
                    <a:lstStyle/>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Ενεργειακή Αναβάθμιση Δημοσίων Κτιρίων και Υποδομών</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extLst>
                  <a:ext uri="{0D108BD9-81ED-4DB2-BD59-A6C34878D82A}">
                    <a16:rowId xmlns:a16="http://schemas.microsoft.com/office/drawing/2014/main" val="2308242897"/>
                  </a:ext>
                </a:extLst>
              </a:tr>
              <a:tr h="1243123">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RSO2.4. </a:t>
                      </a:r>
                      <a:r>
                        <a:rPr lang="el-GR" sz="1600" u="none" strike="noStrike" dirty="0">
                          <a:solidFill>
                            <a:schemeClr val="tx2"/>
                          </a:solidFill>
                          <a:effectLst/>
                          <a:latin typeface="Calibri" panose="020F0502020204030204" pitchFamily="34" charset="0"/>
                          <a:cs typeface="Calibri" panose="020F0502020204030204" pitchFamily="34" charset="0"/>
                        </a:rPr>
                        <a:t>Προώθηση της προσαρμογής στην κλιματική αλλαγή και της πρόληψης του κινδύνου καταστροφών, της ανθεκτικότητας, λαμβάνοντας υπόψη προσεγγίσεις που βασίζονται στο οικοσύστημα</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tc>
                  <a:txBody>
                    <a:bodyPr/>
                    <a:lstStyle/>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Κατασκευή Έργων Αντιπλημμυρικής Προστασίας.</a:t>
                      </a:r>
                    </a:p>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Εξοπλισμός Πολιτικής Προστασίας </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extLst>
                  <a:ext uri="{0D108BD9-81ED-4DB2-BD59-A6C34878D82A}">
                    <a16:rowId xmlns:a16="http://schemas.microsoft.com/office/drawing/2014/main" val="3976799014"/>
                  </a:ext>
                </a:extLst>
              </a:tr>
              <a:tr h="749019">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RSO2.5. </a:t>
                      </a:r>
                      <a:r>
                        <a:rPr lang="el-GR" sz="1600" u="none" strike="noStrike" dirty="0">
                          <a:solidFill>
                            <a:schemeClr val="tx2"/>
                          </a:solidFill>
                          <a:effectLst/>
                          <a:latin typeface="Calibri" panose="020F0502020204030204" pitchFamily="34" charset="0"/>
                          <a:cs typeface="Calibri" panose="020F0502020204030204" pitchFamily="34" charset="0"/>
                        </a:rPr>
                        <a:t>Προαγωγή της πρόσβασης στην ύδρευση και της βιώσιμης διαχείρισης του νερού</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tc>
                  <a:txBody>
                    <a:bodyPr/>
                    <a:lstStyle/>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Κατασκευή/Αναβάθμιση Υποδομών Ύδρευσης.</a:t>
                      </a:r>
                    </a:p>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Κατασκευή / Βελτίωση υποδομών συλλογής και επεξεργασίας λυμάτων.</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extLst>
                  <a:ext uri="{0D108BD9-81ED-4DB2-BD59-A6C34878D82A}">
                    <a16:rowId xmlns:a16="http://schemas.microsoft.com/office/drawing/2014/main" val="2762586772"/>
                  </a:ext>
                </a:extLst>
              </a:tr>
              <a:tr h="749019">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RSO2.6. </a:t>
                      </a:r>
                      <a:r>
                        <a:rPr lang="el-GR" sz="1600" u="none" strike="noStrike" dirty="0">
                          <a:solidFill>
                            <a:schemeClr val="tx2"/>
                          </a:solidFill>
                          <a:effectLst/>
                          <a:latin typeface="Calibri" panose="020F0502020204030204" pitchFamily="34" charset="0"/>
                          <a:cs typeface="Calibri" panose="020F0502020204030204" pitchFamily="34" charset="0"/>
                        </a:rPr>
                        <a:t>Προαγωγή της μετάβασης σε κυκλική οικονομία και σε αποδοτική ως προς τους πόρους οικονομία</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tc>
                  <a:txBody>
                    <a:bodyPr/>
                    <a:lstStyle/>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Δημιουργία κέντρων επαναχρησιμοποίησης υλικών, κέντρων επισκευής και άλλα μέτρα προώθησης της επαναχρησιμοποίησης αποβλήτων – Πράσινα Σημεία.</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extLst>
                  <a:ext uri="{0D108BD9-81ED-4DB2-BD59-A6C34878D82A}">
                    <a16:rowId xmlns:a16="http://schemas.microsoft.com/office/drawing/2014/main" val="2321540615"/>
                  </a:ext>
                </a:extLst>
              </a:tr>
              <a:tr h="1243123">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RSO2.7. </a:t>
                      </a:r>
                      <a:r>
                        <a:rPr lang="el-GR" sz="1600" u="none" strike="noStrike" dirty="0">
                          <a:solidFill>
                            <a:schemeClr val="tx2"/>
                          </a:solidFill>
                          <a:effectLst/>
                          <a:latin typeface="Calibri" panose="020F0502020204030204" pitchFamily="34" charset="0"/>
                          <a:cs typeface="Calibri" panose="020F0502020204030204" pitchFamily="34" charset="0"/>
                        </a:rPr>
                        <a:t>Ενίσχυση της προστασίας και της διατήρησης της φύσης, της βιοποικιλότητας και των πράσινων υποδομών, μεταξύ άλλων σε αστικές περιοχές, και μείωση όλων των μορφών ρύπανσης.</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tc>
                  <a:txBody>
                    <a:bodyPr/>
                    <a:lstStyle/>
                    <a:p>
                      <a:pPr marL="285750" indent="-285750" algn="l" fontAlgn="b">
                        <a:spcBef>
                          <a:spcPts val="0"/>
                        </a:spcBef>
                        <a:spcAft>
                          <a:spcPts val="60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Πράσινες Υποδομές για τη μείωση του κατακερματισμού των οικοσυστημάτων και ανάπτυξη πρακτικών και μέτρων φιλικών και υποστηρικτικών προς τα είδη και τους τύπους </a:t>
                      </a:r>
                      <a:r>
                        <a:rPr lang="el-GR" sz="1600" u="none" strike="noStrike" dirty="0" err="1">
                          <a:solidFill>
                            <a:schemeClr val="tx2"/>
                          </a:solidFill>
                          <a:effectLst/>
                          <a:latin typeface="Calibri" panose="020F0502020204030204" pitchFamily="34" charset="0"/>
                          <a:cs typeface="Calibri" panose="020F0502020204030204" pitchFamily="34" charset="0"/>
                        </a:rPr>
                        <a:t>οικοτόπων</a:t>
                      </a:r>
                      <a:r>
                        <a:rPr lang="el-GR" sz="1600" u="none" strike="noStrike" dirty="0">
                          <a:solidFill>
                            <a:schemeClr val="tx2"/>
                          </a:solidFill>
                          <a:effectLst/>
                          <a:latin typeface="Calibri" panose="020F0502020204030204" pitchFamily="34" charset="0"/>
                          <a:cs typeface="Calibri" panose="020F0502020204030204" pitchFamily="34" charset="0"/>
                        </a:rPr>
                        <a:t> κοινοτικού ενδιαφέροντος</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7761" marR="7761" marT="7761" marB="0" anchor="ctr"/>
                </a:tc>
                <a:extLst>
                  <a:ext uri="{0D108BD9-81ED-4DB2-BD59-A6C34878D82A}">
                    <a16:rowId xmlns:a16="http://schemas.microsoft.com/office/drawing/2014/main" val="755124399"/>
                  </a:ext>
                </a:extLst>
              </a:tr>
            </a:tbl>
          </a:graphicData>
        </a:graphic>
      </p:graphicFrame>
      <p:sp>
        <p:nvSpPr>
          <p:cNvPr id="2" name="Θέση υποσέλιδου 1"/>
          <p:cNvSpPr>
            <a:spLocks noGrp="1"/>
          </p:cNvSpPr>
          <p:nvPr>
            <p:ph type="ftr" sz="quarter" idx="11"/>
          </p:nvPr>
        </p:nvSpPr>
        <p:spPr>
          <a:xfrm>
            <a:off x="581192" y="6031345"/>
            <a:ext cx="11056626" cy="757695"/>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096001"/>
            <a:ext cx="3731260" cy="632976"/>
          </a:xfrm>
          <a:prstGeom prst="rect">
            <a:avLst/>
          </a:prstGeom>
        </p:spPr>
      </p:pic>
    </p:spTree>
    <p:extLst>
      <p:ext uri="{BB962C8B-B14F-4D97-AF65-F5344CB8AC3E}">
        <p14:creationId xmlns:p14="http://schemas.microsoft.com/office/powerpoint/2010/main" val="1429036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627017" y="933450"/>
            <a:ext cx="3172692" cy="1661704"/>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03</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800" dirty="0">
                <a:solidFill>
                  <a:schemeClr val="bg2">
                    <a:lumMod val="10000"/>
                  </a:schemeClr>
                </a:solidFill>
                <a:latin typeface="Calibri" panose="020F0502020204030204" pitchFamily="34" charset="0"/>
                <a:cs typeface="Calibri" panose="020F0502020204030204" pitchFamily="34" charset="0"/>
              </a:rPr>
              <a:t>ΕΝΙΣΧΥΣΗ ΤΗΣ ΣΥΝΔΕΣΙΜΟΤΗΤΑΣ ΤΗΣ ΠΕΡΙΦΕΡΕΙΑΣ</a:t>
            </a:r>
            <a:endParaRPr lang="el-GR" sz="1600" dirty="0">
              <a:solidFill>
                <a:schemeClr val="bg2">
                  <a:lumMod val="10000"/>
                </a:schemeClr>
              </a:solidFill>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680681" y="2595154"/>
            <a:ext cx="3570514" cy="3161212"/>
          </a:xfrm>
        </p:spPr>
        <p:txBody>
          <a:bodyPr>
            <a:normAutofit/>
          </a:bodyPr>
          <a:lstStyle/>
          <a:p>
            <a:r>
              <a:rPr lang="el-GR" b="1" dirty="0">
                <a:solidFill>
                  <a:schemeClr val="tx1"/>
                </a:solidFill>
                <a:latin typeface="Calibri" panose="020F0502020204030204" pitchFamily="34" charset="0"/>
                <a:cs typeface="Calibri" panose="020F0502020204030204" pitchFamily="34" charset="0"/>
              </a:rPr>
              <a:t>RSO3.2 - </a:t>
            </a:r>
            <a:r>
              <a:rPr lang="el-GR" dirty="0">
                <a:solidFill>
                  <a:schemeClr val="tx1"/>
                </a:solidFill>
                <a:latin typeface="Calibri" panose="020F0502020204030204" pitchFamily="34" charset="0"/>
                <a:cs typeface="Calibri" panose="020F0502020204030204" pitchFamily="34" charset="0"/>
              </a:rPr>
              <a:t>Ανάπτυξη και ενίσχυση βιώσιμης, ανθεκτικής στην κλιματική αλλαγή, έξυπνης και </a:t>
            </a:r>
            <a:r>
              <a:rPr lang="el-GR" dirty="0" err="1">
                <a:solidFill>
                  <a:schemeClr val="tx1"/>
                </a:solidFill>
                <a:latin typeface="Calibri" panose="020F0502020204030204" pitchFamily="34" charset="0"/>
                <a:cs typeface="Calibri" panose="020F0502020204030204" pitchFamily="34" charset="0"/>
              </a:rPr>
              <a:t>διατροπικής</a:t>
            </a:r>
            <a:r>
              <a:rPr lang="el-GR" dirty="0">
                <a:solidFill>
                  <a:schemeClr val="tx1"/>
                </a:solidFill>
                <a:latin typeface="Calibri" panose="020F0502020204030204" pitchFamily="34" charset="0"/>
                <a:cs typeface="Calibri" panose="020F0502020204030204" pitchFamily="34" charset="0"/>
              </a:rPr>
              <a:t> εθνικής, περιφερειακής και τοπικής κινητικότητας, με καλύτερη πρόσβαση στο ΔΕΔ-Μ και διασυνοριακή κινητικότητα</a:t>
            </a:r>
          </a:p>
        </p:txBody>
      </p:sp>
      <p:sp>
        <p:nvSpPr>
          <p:cNvPr id="8" name="Rectangle: Rounded Corners 7">
            <a:extLst>
              <a:ext uri="{FF2B5EF4-FFF2-40B4-BE49-F238E27FC236}">
                <a16:creationId xmlns:a16="http://schemas.microsoft.com/office/drawing/2014/main" id="{88EBC5CB-CA73-44A8-A994-AD198DCD50B1}"/>
              </a:ext>
            </a:extLst>
          </p:cNvPr>
          <p:cNvSpPr/>
          <p:nvPr/>
        </p:nvSpPr>
        <p:spPr>
          <a:xfrm>
            <a:off x="9553304" y="926375"/>
            <a:ext cx="2011679" cy="383178"/>
          </a:xfrm>
          <a:prstGeom prst="roundRect">
            <a:avLst/>
          </a:prstGeom>
          <a:solidFill>
            <a:schemeClr val="accent6">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l-GR" sz="2400" dirty="0">
                <a:solidFill>
                  <a:schemeClr val="tx2"/>
                </a:solidFill>
                <a:latin typeface="Calibri" panose="020F0502020204030204" pitchFamily="34" charset="0"/>
                <a:cs typeface="Calibri" panose="020F0502020204030204" pitchFamily="34" charset="0"/>
              </a:rPr>
              <a:t>31.214.257</a:t>
            </a:r>
            <a:r>
              <a:rPr lang="en-US" sz="2400" dirty="0">
                <a:solidFill>
                  <a:schemeClr val="tx2"/>
                </a:solidFill>
                <a:latin typeface="Calibri" panose="020F0502020204030204" pitchFamily="34" charset="0"/>
                <a:cs typeface="Calibri" panose="020F0502020204030204" pitchFamily="34" charset="0"/>
              </a:rPr>
              <a:t> </a:t>
            </a:r>
            <a:r>
              <a:rPr lang="el-GR" sz="2400"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a:t>
            </a:r>
          </a:p>
        </p:txBody>
      </p:sp>
      <p:graphicFrame>
        <p:nvGraphicFramePr>
          <p:cNvPr id="9" name="Chart 8">
            <a:extLst>
              <a:ext uri="{FF2B5EF4-FFF2-40B4-BE49-F238E27FC236}">
                <a16:creationId xmlns:a16="http://schemas.microsoft.com/office/drawing/2014/main" id="{C50E6B8A-B590-47EC-9E8A-FED5A62DCC73}"/>
              </a:ext>
            </a:extLst>
          </p:cNvPr>
          <p:cNvGraphicFramePr>
            <a:graphicFrameLocks/>
          </p:cNvGraphicFramePr>
          <p:nvPr>
            <p:extLst>
              <p:ext uri="{D42A27DB-BD31-4B8C-83A1-F6EECF244321}">
                <p14:modId xmlns:p14="http://schemas.microsoft.com/office/powerpoint/2010/main" val="2036247665"/>
              </p:ext>
            </p:extLst>
          </p:nvPr>
        </p:nvGraphicFramePr>
        <p:xfrm>
          <a:off x="4214949" y="741861"/>
          <a:ext cx="6662057" cy="4779373"/>
        </p:xfrm>
        <a:graphic>
          <a:graphicData uri="http://schemas.openxmlformats.org/drawingml/2006/chart">
            <c:chart xmlns:c="http://schemas.openxmlformats.org/drawingml/2006/chart" xmlns:r="http://schemas.openxmlformats.org/officeDocument/2006/relationships" r:id="rId2"/>
          </a:graphicData>
        </a:graphic>
      </p:graphicFrame>
      <p:sp>
        <p:nvSpPr>
          <p:cNvPr id="3" name="Θέση υποσέλιδου 2"/>
          <p:cNvSpPr>
            <a:spLocks noGrp="1"/>
          </p:cNvSpPr>
          <p:nvPr>
            <p:ph type="ftr" sz="quarter" idx="11"/>
          </p:nvPr>
        </p:nvSpPr>
        <p:spPr>
          <a:xfrm>
            <a:off x="581191" y="6114474"/>
            <a:ext cx="10983791" cy="703242"/>
          </a:xfrm>
        </p:spPr>
        <p:txBody>
          <a:bodyPr/>
          <a:lstStyle/>
          <a:p>
            <a:pPr algn="ctr"/>
            <a:endParaRPr lang="en-US" dirty="0"/>
          </a:p>
        </p:txBody>
      </p:sp>
      <p:pic>
        <p:nvPicPr>
          <p:cNvPr id="7" name="Εικόνα 6"/>
          <p:cNvPicPr/>
          <p:nvPr/>
        </p:nvPicPr>
        <p:blipFill>
          <a:blip r:embed="rId3" cstate="print">
            <a:extLst>
              <a:ext uri="{28A0092B-C50C-407E-A947-70E740481C1C}">
                <a14:useLocalDpi xmlns:a14="http://schemas.microsoft.com/office/drawing/2010/main" val="0"/>
              </a:ext>
            </a:extLst>
          </a:blip>
          <a:stretch>
            <a:fillRect/>
          </a:stretch>
        </p:blipFill>
        <p:spPr>
          <a:xfrm>
            <a:off x="4244169" y="6114474"/>
            <a:ext cx="3731260" cy="614502"/>
          </a:xfrm>
          <a:prstGeom prst="rect">
            <a:avLst/>
          </a:prstGeom>
        </p:spPr>
      </p:pic>
    </p:spTree>
    <p:extLst>
      <p:ext uri="{BB962C8B-B14F-4D97-AF65-F5344CB8AC3E}">
        <p14:creationId xmlns:p14="http://schemas.microsoft.com/office/powerpoint/2010/main" val="3675589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1F603D0-3D38-4C84-A5D2-FD52E47F2F37}"/>
              </a:ext>
            </a:extLst>
          </p:cNvPr>
          <p:cNvGraphicFramePr>
            <a:graphicFrameLocks noGrp="1"/>
          </p:cNvGraphicFramePr>
          <p:nvPr>
            <p:extLst>
              <p:ext uri="{D42A27DB-BD31-4B8C-83A1-F6EECF244321}">
                <p14:modId xmlns:p14="http://schemas.microsoft.com/office/powerpoint/2010/main" val="560896178"/>
              </p:ext>
            </p:extLst>
          </p:nvPr>
        </p:nvGraphicFramePr>
        <p:xfrm>
          <a:off x="487499" y="1335224"/>
          <a:ext cx="11217002" cy="2583634"/>
        </p:xfrm>
        <a:graphic>
          <a:graphicData uri="http://schemas.openxmlformats.org/drawingml/2006/table">
            <a:tbl>
              <a:tblPr>
                <a:tableStyleId>{69CF1AB2-1976-4502-BF36-3FF5EA218861}</a:tableStyleId>
              </a:tblPr>
              <a:tblGrid>
                <a:gridCol w="3344454">
                  <a:extLst>
                    <a:ext uri="{9D8B030D-6E8A-4147-A177-3AD203B41FA5}">
                      <a16:colId xmlns:a16="http://schemas.microsoft.com/office/drawing/2014/main" val="3339088691"/>
                    </a:ext>
                  </a:extLst>
                </a:gridCol>
                <a:gridCol w="7872548">
                  <a:extLst>
                    <a:ext uri="{9D8B030D-6E8A-4147-A177-3AD203B41FA5}">
                      <a16:colId xmlns:a16="http://schemas.microsoft.com/office/drawing/2014/main" val="3360035770"/>
                    </a:ext>
                  </a:extLst>
                </a:gridCol>
              </a:tblGrid>
              <a:tr h="432617">
                <a:tc>
                  <a:txBody>
                    <a:bodyPr/>
                    <a:lstStyle/>
                    <a:p>
                      <a:pPr algn="l" fontAlgn="b"/>
                      <a:r>
                        <a:rPr lang="el-GR" sz="1800" b="1" u="none" strike="noStrike"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800" b="1" i="0" u="none" strike="noStrike"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9144" marR="9144" marT="9144" marB="0" anchor="ctr">
                    <a:solidFill>
                      <a:srgbClr val="FFC000"/>
                    </a:solidFill>
                  </a:tcPr>
                </a:tc>
                <a:tc>
                  <a:txBody>
                    <a:bodyPr/>
                    <a:lstStyle/>
                    <a:p>
                      <a:pPr algn="l" fontAlgn="b"/>
                      <a:r>
                        <a:rPr lang="el-GR" sz="1800" b="1" u="none" strike="noStrike"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800" b="1" i="0" u="none" strike="noStrike"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9144" marR="9144" marT="9144" marB="0" anchor="ctr">
                    <a:solidFill>
                      <a:srgbClr val="FFC000"/>
                    </a:solidFill>
                  </a:tcPr>
                </a:tc>
                <a:extLst>
                  <a:ext uri="{0D108BD9-81ED-4DB2-BD59-A6C34878D82A}">
                    <a16:rowId xmlns:a16="http://schemas.microsoft.com/office/drawing/2014/main" val="2516344839"/>
                  </a:ext>
                </a:extLst>
              </a:tr>
              <a:tr h="2151017">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RSO3.2. </a:t>
                      </a:r>
                      <a:r>
                        <a:rPr lang="el-GR" sz="1600" u="none" strike="noStrike" dirty="0">
                          <a:solidFill>
                            <a:schemeClr val="tx2"/>
                          </a:solidFill>
                          <a:effectLst/>
                          <a:latin typeface="Calibri" panose="020F0502020204030204" pitchFamily="34" charset="0"/>
                          <a:cs typeface="Calibri" panose="020F0502020204030204" pitchFamily="34" charset="0"/>
                        </a:rPr>
                        <a:t>Ανάπτυξη και ενίσχυση βιώσιμης, ανθεκτικής στην κλιματική αλλαγή, έξυπνης και </a:t>
                      </a:r>
                      <a:r>
                        <a:rPr lang="el-GR" sz="1600" u="none" strike="noStrike" dirty="0" err="1">
                          <a:solidFill>
                            <a:schemeClr val="tx2"/>
                          </a:solidFill>
                          <a:effectLst/>
                          <a:latin typeface="Calibri" panose="020F0502020204030204" pitchFamily="34" charset="0"/>
                          <a:cs typeface="Calibri" panose="020F0502020204030204" pitchFamily="34" charset="0"/>
                        </a:rPr>
                        <a:t>διατροπικής</a:t>
                      </a:r>
                      <a:r>
                        <a:rPr lang="el-GR" sz="1600" u="none" strike="noStrike" dirty="0">
                          <a:solidFill>
                            <a:schemeClr val="tx2"/>
                          </a:solidFill>
                          <a:effectLst/>
                          <a:latin typeface="Calibri" panose="020F0502020204030204" pitchFamily="34" charset="0"/>
                          <a:cs typeface="Calibri" panose="020F0502020204030204" pitchFamily="34" charset="0"/>
                        </a:rPr>
                        <a:t> εθνικής, περιφερειακής και τοπικής κινητικότητας, με καλύτερη πρόσβαση στο ΔΕΔ-Μ και διασυνοριακή κινητικότητα.</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solidFill>
                      <a:srgbClr val="FFE181"/>
                    </a:solidFill>
                  </a:tcPr>
                </a:tc>
                <a:tc>
                  <a:txBody>
                    <a:bodyPr/>
                    <a:lstStyle/>
                    <a:p>
                      <a:pPr marL="285750" indent="-285750" algn="l" fontAlgn="ctr">
                        <a:spcBef>
                          <a:spcPts val="600"/>
                        </a:spcBef>
                        <a:spcAft>
                          <a:spcPts val="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Κατασκευή οδών για τη βελτίωση της συνδεσιμότητας της ΠΣΤΕ</a:t>
                      </a:r>
                    </a:p>
                    <a:p>
                      <a:pPr marL="285750" indent="-285750" algn="l" fontAlgn="ctr">
                        <a:spcBef>
                          <a:spcPts val="600"/>
                        </a:spcBef>
                        <a:spcAft>
                          <a:spcPts val="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Βελτίωση Οδικής Ασφάλειας</a:t>
                      </a:r>
                    </a:p>
                    <a:p>
                      <a:pPr marL="285750" indent="-285750" algn="l" fontAlgn="ctr">
                        <a:spcBef>
                          <a:spcPts val="600"/>
                        </a:spcBef>
                        <a:spcAft>
                          <a:spcPts val="0"/>
                        </a:spcAft>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Παρεμβάσεις στο σιδηροδρομικό δίκτυο της ΠΣΤΕ</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solidFill>
                      <a:srgbClr val="FFE181"/>
                    </a:solidFill>
                  </a:tcPr>
                </a:tc>
                <a:extLst>
                  <a:ext uri="{0D108BD9-81ED-4DB2-BD59-A6C34878D82A}">
                    <a16:rowId xmlns:a16="http://schemas.microsoft.com/office/drawing/2014/main" val="1608868445"/>
                  </a:ext>
                </a:extLst>
              </a:tr>
            </a:tbl>
          </a:graphicData>
        </a:graphic>
      </p:graphicFrame>
      <p:sp>
        <p:nvSpPr>
          <p:cNvPr id="3" name="Θέση υποσέλιδου 2"/>
          <p:cNvSpPr>
            <a:spLocks noGrp="1"/>
          </p:cNvSpPr>
          <p:nvPr>
            <p:ph type="ftr" sz="quarter" idx="11"/>
          </p:nvPr>
        </p:nvSpPr>
        <p:spPr>
          <a:xfrm>
            <a:off x="581191" y="6197600"/>
            <a:ext cx="11287535" cy="591439"/>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197600"/>
            <a:ext cx="3731260" cy="531376"/>
          </a:xfrm>
          <a:prstGeom prst="rect">
            <a:avLst/>
          </a:prstGeom>
        </p:spPr>
      </p:pic>
    </p:spTree>
    <p:extLst>
      <p:ext uri="{BB962C8B-B14F-4D97-AF65-F5344CB8AC3E}">
        <p14:creationId xmlns:p14="http://schemas.microsoft.com/office/powerpoint/2010/main" val="3175501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487680" y="1125039"/>
            <a:ext cx="3648891" cy="1661704"/>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04.01</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600" dirty="0">
                <a:solidFill>
                  <a:schemeClr val="bg2">
                    <a:lumMod val="10000"/>
                  </a:schemeClr>
                </a:solidFill>
                <a:latin typeface="Calibri" panose="020F0502020204030204" pitchFamily="34" charset="0"/>
                <a:cs typeface="Calibri" panose="020F0502020204030204" pitchFamily="34" charset="0"/>
              </a:rPr>
              <a:t>ΕΝΙΣΧΥΣΗ ΚΟΙΝΩΝΙΚΗΣ ΣΥΝΟΧΗΣ ΜΕΣΑ ΑΠΟ ΤΗ ΑΝΑΒΑΘΜΙΣΗ ΤΩΝ ΜΗΧΑΝΙΣΜΩΝ ΚΑΙ ΥΠΟΔΟΜΩΝ ΓΙΑ ΤΗ ΣΤΗΡΙΞΗ ΤΗΣ ΑΠΑΣΧΟΛΗΣΗΣ, ΕΚΠΑΙΔΕΥΣΗΣ, ΥΓΕΙΟΝΟΜΙΚΗΣ ΠΕΡΙΘΑΛΨΗΣ &amp; ΚΟΙΝΩΝΙΚΟΟΙΚΟΝΟΜΙΚΗΣ ΕΝΤΑΞΗΣ</a:t>
            </a: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80" y="2717074"/>
            <a:ext cx="3570514" cy="3344092"/>
          </a:xfrm>
        </p:spPr>
        <p:txBody>
          <a:bodyPr>
            <a:normAutofit fontScale="92500" lnSpcReduction="20000"/>
          </a:bodyPr>
          <a:lstStyle/>
          <a:p>
            <a:r>
              <a:rPr lang="el-GR" sz="1200" b="1" dirty="0">
                <a:solidFill>
                  <a:schemeClr val="tx1"/>
                </a:solidFill>
                <a:latin typeface="Calibri" panose="020F0502020204030204" pitchFamily="34" charset="0"/>
                <a:cs typeface="Calibri" panose="020F0502020204030204" pitchFamily="34" charset="0"/>
              </a:rPr>
              <a:t>RSO4.1</a:t>
            </a:r>
            <a:r>
              <a:rPr lang="el-GR" sz="1200" dirty="0">
                <a:solidFill>
                  <a:schemeClr val="tx1"/>
                </a:solidFill>
                <a:latin typeface="Calibri" panose="020F0502020204030204" pitchFamily="34" charset="0"/>
                <a:cs typeface="Calibri" panose="020F0502020204030204" pitchFamily="34" charset="0"/>
              </a:rPr>
              <a:t> - Ενίσχυση αποτελεσματικότητας και ικανότητας ένταξης των αγορών εργασίας και της πρόσβασης σε ποιοτικές θέσεις απασχόλησης μέσω της ανάπτυξης των κοινωνικών υποδομών</a:t>
            </a:r>
          </a:p>
          <a:p>
            <a:r>
              <a:rPr lang="el-GR" sz="1200" b="1" dirty="0">
                <a:solidFill>
                  <a:schemeClr val="tx1"/>
                </a:solidFill>
                <a:latin typeface="Calibri" panose="020F0502020204030204" pitchFamily="34" charset="0"/>
                <a:cs typeface="Calibri" panose="020F0502020204030204" pitchFamily="34" charset="0"/>
              </a:rPr>
              <a:t>RSO4.2 - </a:t>
            </a:r>
            <a:r>
              <a:rPr lang="el-GR" sz="1200" dirty="0">
                <a:solidFill>
                  <a:schemeClr val="tx1"/>
                </a:solidFill>
                <a:latin typeface="Calibri" panose="020F0502020204030204" pitchFamily="34" charset="0"/>
                <a:cs typeface="Calibri" panose="020F0502020204030204" pitchFamily="34" charset="0"/>
              </a:rPr>
              <a:t>Βελτίωση της ισότιμης πρόσβασης σε ποιοτικές υπηρεσίες εκπαίδευσης, κατάρτισης και διά βίου μάθησης χωρίς αποκλεισμούς μέσω της ανάπτυξης </a:t>
            </a:r>
            <a:r>
              <a:rPr lang="el-GR" sz="1200" dirty="0" err="1">
                <a:solidFill>
                  <a:schemeClr val="tx1"/>
                </a:solidFill>
                <a:latin typeface="Calibri" panose="020F0502020204030204" pitchFamily="34" charset="0"/>
                <a:cs typeface="Calibri" panose="020F0502020204030204" pitchFamily="34" charset="0"/>
              </a:rPr>
              <a:t>προσβάσιμων</a:t>
            </a:r>
            <a:r>
              <a:rPr lang="el-GR" sz="1200" dirty="0">
                <a:solidFill>
                  <a:schemeClr val="tx1"/>
                </a:solidFill>
                <a:latin typeface="Calibri" panose="020F0502020204030204" pitchFamily="34" charset="0"/>
                <a:cs typeface="Calibri" panose="020F0502020204030204" pitchFamily="34" charset="0"/>
              </a:rPr>
              <a:t> υποδομών, </a:t>
            </a:r>
            <a:endParaRPr lang="en-US" sz="1200" dirty="0">
              <a:solidFill>
                <a:schemeClr val="tx1"/>
              </a:solidFill>
              <a:latin typeface="Calibri" panose="020F0502020204030204" pitchFamily="34" charset="0"/>
              <a:cs typeface="Calibri" panose="020F0502020204030204" pitchFamily="34" charset="0"/>
            </a:endParaRPr>
          </a:p>
          <a:p>
            <a:r>
              <a:rPr lang="el-GR" sz="1200" b="1" dirty="0">
                <a:solidFill>
                  <a:schemeClr val="tx1"/>
                </a:solidFill>
                <a:latin typeface="Calibri" panose="020F0502020204030204" pitchFamily="34" charset="0"/>
                <a:cs typeface="Calibri" panose="020F0502020204030204" pitchFamily="34" charset="0"/>
              </a:rPr>
              <a:t>RSO4.3</a:t>
            </a:r>
            <a:r>
              <a:rPr lang="el-GR" sz="1200" dirty="0">
                <a:solidFill>
                  <a:schemeClr val="tx1"/>
                </a:solidFill>
                <a:latin typeface="Calibri" panose="020F0502020204030204" pitchFamily="34" charset="0"/>
                <a:cs typeface="Calibri" panose="020F0502020204030204" pitchFamily="34" charset="0"/>
              </a:rPr>
              <a:t> - Προώθηση της κοινωνικοοικονομικής ένταξης περιθωριοποιημένων κοινοτήτων, νοικοκυριών με χαμηλό εισόδημα και </a:t>
            </a:r>
            <a:r>
              <a:rPr lang="el-GR" sz="1200" dirty="0" err="1">
                <a:solidFill>
                  <a:schemeClr val="tx1"/>
                </a:solidFill>
                <a:latin typeface="Calibri" panose="020F0502020204030204" pitchFamily="34" charset="0"/>
                <a:cs typeface="Calibri" panose="020F0502020204030204" pitchFamily="34" charset="0"/>
              </a:rPr>
              <a:t>μειονεκτουσών</a:t>
            </a:r>
            <a:r>
              <a:rPr lang="el-GR" sz="1200" dirty="0">
                <a:solidFill>
                  <a:schemeClr val="tx1"/>
                </a:solidFill>
                <a:latin typeface="Calibri" panose="020F0502020204030204" pitchFamily="34" charset="0"/>
                <a:cs typeface="Calibri" panose="020F0502020204030204" pitchFamily="34" charset="0"/>
              </a:rPr>
              <a:t> ομάδων</a:t>
            </a:r>
          </a:p>
          <a:p>
            <a:r>
              <a:rPr lang="el-GR" sz="1200" b="1" dirty="0">
                <a:solidFill>
                  <a:schemeClr val="tx1"/>
                </a:solidFill>
                <a:latin typeface="Calibri" panose="020F0502020204030204" pitchFamily="34" charset="0"/>
                <a:cs typeface="Calibri" panose="020F0502020204030204" pitchFamily="34" charset="0"/>
              </a:rPr>
              <a:t>RSO4.5 - </a:t>
            </a:r>
            <a:r>
              <a:rPr lang="el-GR" sz="1200" dirty="0">
                <a:solidFill>
                  <a:schemeClr val="tx1"/>
                </a:solidFill>
                <a:latin typeface="Calibri" panose="020F0502020204030204" pitchFamily="34" charset="0"/>
                <a:cs typeface="Calibri" panose="020F0502020204030204" pitchFamily="34" charset="0"/>
              </a:rPr>
              <a:t>Εξασφάλιση ισότιμης πρόσβασης στην υγειονομική περίθαλψη και ενίσχυση της ανθεκτικότητας των συστημάτων υγείας, συμπεριλαμβανομένης της πρωτοβάθμιας υγειονομικής περίθαλψης</a:t>
            </a:r>
          </a:p>
          <a:p>
            <a:r>
              <a:rPr lang="el-GR" sz="1200" b="1" dirty="0">
                <a:solidFill>
                  <a:schemeClr val="tx1"/>
                </a:solidFill>
                <a:latin typeface="Calibri" panose="020F0502020204030204" pitchFamily="34" charset="0"/>
                <a:cs typeface="Calibri" panose="020F0502020204030204" pitchFamily="34" charset="0"/>
              </a:rPr>
              <a:t>RSO4.6 </a:t>
            </a:r>
            <a:r>
              <a:rPr lang="el-GR" sz="1200" dirty="0">
                <a:solidFill>
                  <a:schemeClr val="tx1"/>
                </a:solidFill>
                <a:latin typeface="Calibri" panose="020F0502020204030204" pitchFamily="34" charset="0"/>
                <a:cs typeface="Calibri" panose="020F0502020204030204" pitchFamily="34" charset="0"/>
              </a:rPr>
              <a:t>- Ενίσχυση του ρόλου του πολιτισμού και του βιώσιμου τουρισμού στην οικονομική ανάπτυξη, την κοινωνική ένταξη και την κοινωνική καινοτομία</a:t>
            </a:r>
          </a:p>
        </p:txBody>
      </p:sp>
      <p:graphicFrame>
        <p:nvGraphicFramePr>
          <p:cNvPr id="9" name="Chart 8">
            <a:extLst>
              <a:ext uri="{FF2B5EF4-FFF2-40B4-BE49-F238E27FC236}">
                <a16:creationId xmlns:a16="http://schemas.microsoft.com/office/drawing/2014/main" id="{16A7261F-3022-47CC-84FD-77803442D886}"/>
              </a:ext>
            </a:extLst>
          </p:cNvPr>
          <p:cNvGraphicFramePr>
            <a:graphicFrameLocks/>
          </p:cNvGraphicFramePr>
          <p:nvPr>
            <p:extLst>
              <p:ext uri="{D42A27DB-BD31-4B8C-83A1-F6EECF244321}">
                <p14:modId xmlns:p14="http://schemas.microsoft.com/office/powerpoint/2010/main" val="3066185852"/>
              </p:ext>
            </p:extLst>
          </p:nvPr>
        </p:nvGraphicFramePr>
        <p:xfrm>
          <a:off x="3831771" y="796832"/>
          <a:ext cx="8360229" cy="4811487"/>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8EBC5CB-CA73-44A8-A994-AD198DCD50B1}"/>
              </a:ext>
            </a:extLst>
          </p:cNvPr>
          <p:cNvSpPr/>
          <p:nvPr/>
        </p:nvSpPr>
        <p:spPr>
          <a:xfrm>
            <a:off x="9466218" y="754922"/>
            <a:ext cx="2011679" cy="38317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62.428.513</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1" y="6225310"/>
            <a:ext cx="11241353" cy="592406"/>
          </a:xfrm>
        </p:spPr>
        <p:txBody>
          <a:bodyPr/>
          <a:lstStyle/>
          <a:p>
            <a:pPr algn="ctr"/>
            <a:endParaRPr lang="en-US" dirty="0"/>
          </a:p>
        </p:txBody>
      </p:sp>
      <p:pic>
        <p:nvPicPr>
          <p:cNvPr id="7" name="Εικόνα 6"/>
          <p:cNvPicPr/>
          <p:nvPr/>
        </p:nvPicPr>
        <p:blipFill>
          <a:blip r:embed="rId4" cstate="print">
            <a:extLst>
              <a:ext uri="{28A0092B-C50C-407E-A947-70E740481C1C}">
                <a14:useLocalDpi xmlns:a14="http://schemas.microsoft.com/office/drawing/2010/main" val="0"/>
              </a:ext>
            </a:extLst>
          </a:blip>
          <a:stretch>
            <a:fillRect/>
          </a:stretch>
        </p:blipFill>
        <p:spPr>
          <a:xfrm>
            <a:off x="4244169" y="6225310"/>
            <a:ext cx="3731260" cy="503666"/>
          </a:xfrm>
          <a:prstGeom prst="rect">
            <a:avLst/>
          </a:prstGeom>
        </p:spPr>
      </p:pic>
    </p:spTree>
    <p:extLst>
      <p:ext uri="{BB962C8B-B14F-4D97-AF65-F5344CB8AC3E}">
        <p14:creationId xmlns:p14="http://schemas.microsoft.com/office/powerpoint/2010/main" val="2346922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1853E9A-3CDB-4FA8-9745-C5122AF269D1}"/>
              </a:ext>
            </a:extLst>
          </p:cNvPr>
          <p:cNvGraphicFramePr>
            <a:graphicFrameLocks noGrp="1"/>
          </p:cNvGraphicFramePr>
          <p:nvPr>
            <p:extLst>
              <p:ext uri="{D42A27DB-BD31-4B8C-83A1-F6EECF244321}">
                <p14:modId xmlns:p14="http://schemas.microsoft.com/office/powerpoint/2010/main" val="1638491447"/>
              </p:ext>
            </p:extLst>
          </p:nvPr>
        </p:nvGraphicFramePr>
        <p:xfrm>
          <a:off x="365759" y="617385"/>
          <a:ext cx="11530149" cy="5493426"/>
        </p:xfrm>
        <a:graphic>
          <a:graphicData uri="http://schemas.openxmlformats.org/drawingml/2006/table">
            <a:tbl>
              <a:tblPr>
                <a:tableStyleId>{69CF1AB2-1976-4502-BF36-3FF5EA218861}</a:tableStyleId>
              </a:tblPr>
              <a:tblGrid>
                <a:gridCol w="5224739">
                  <a:extLst>
                    <a:ext uri="{9D8B030D-6E8A-4147-A177-3AD203B41FA5}">
                      <a16:colId xmlns:a16="http://schemas.microsoft.com/office/drawing/2014/main" val="1468366476"/>
                    </a:ext>
                  </a:extLst>
                </a:gridCol>
                <a:gridCol w="6305410">
                  <a:extLst>
                    <a:ext uri="{9D8B030D-6E8A-4147-A177-3AD203B41FA5}">
                      <a16:colId xmlns:a16="http://schemas.microsoft.com/office/drawing/2014/main" val="80303050"/>
                    </a:ext>
                  </a:extLst>
                </a:gridCol>
              </a:tblGrid>
              <a:tr h="306579">
                <a:tc>
                  <a:txBody>
                    <a:bodyPr/>
                    <a:lstStyle/>
                    <a:p>
                      <a:pPr algn="l" fontAlgn="b"/>
                      <a:r>
                        <a:rPr lang="el-GR" sz="1400" b="1" u="none" strike="noStrike" dirty="0">
                          <a:solidFill>
                            <a:schemeClr val="bg1"/>
                          </a:solidFill>
                          <a:effectLst>
                            <a:outerShdw blurRad="38100" dist="38100" dir="2700000" algn="tl">
                              <a:srgbClr val="000000">
                                <a:alpha val="43137"/>
                              </a:srgbClr>
                            </a:outerShdw>
                          </a:effectLst>
                        </a:rPr>
                        <a:t>ΕΙΔΙΚΟΣ ΣΤΟΧΟΣ</a:t>
                      </a:r>
                      <a:endParaRPr lang="el-GR" sz="14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140" marR="4140" marT="4140" marB="0" anchor="ctr">
                    <a:solidFill>
                      <a:schemeClr val="accent1"/>
                    </a:solidFill>
                  </a:tcPr>
                </a:tc>
                <a:tc>
                  <a:txBody>
                    <a:bodyPr/>
                    <a:lstStyle/>
                    <a:p>
                      <a:pPr algn="l" fontAlgn="b"/>
                      <a:r>
                        <a:rPr lang="el-GR" sz="1400" b="1" u="none" strike="noStrike" dirty="0">
                          <a:solidFill>
                            <a:schemeClr val="bg1"/>
                          </a:solidFill>
                          <a:effectLst>
                            <a:outerShdw blurRad="38100" dist="38100" dir="2700000" algn="tl">
                              <a:srgbClr val="000000">
                                <a:alpha val="43137"/>
                              </a:srgbClr>
                            </a:outerShdw>
                          </a:effectLst>
                        </a:rPr>
                        <a:t>ΔΡΑΣΕΙΣ</a:t>
                      </a:r>
                      <a:endParaRPr lang="el-GR" sz="14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140" marR="4140" marT="4140" marB="0" anchor="ctr">
                    <a:solidFill>
                      <a:schemeClr val="accent1"/>
                    </a:solidFill>
                  </a:tcPr>
                </a:tc>
                <a:extLst>
                  <a:ext uri="{0D108BD9-81ED-4DB2-BD59-A6C34878D82A}">
                    <a16:rowId xmlns:a16="http://schemas.microsoft.com/office/drawing/2014/main" val="165453005"/>
                  </a:ext>
                </a:extLst>
              </a:tr>
              <a:tr h="596751">
                <a:tc>
                  <a:txBody>
                    <a:bodyPr/>
                    <a:lstStyle/>
                    <a:p>
                      <a:pPr algn="l" fontAlgn="b"/>
                      <a:r>
                        <a:rPr lang="el-GR" sz="1200" b="1" u="none" strike="noStrike" dirty="0">
                          <a:solidFill>
                            <a:schemeClr val="tx2"/>
                          </a:solidFill>
                          <a:effectLst/>
                          <a:latin typeface="Calibri" panose="020F0502020204030204" pitchFamily="34" charset="0"/>
                          <a:cs typeface="Calibri" panose="020F0502020204030204" pitchFamily="34" charset="0"/>
                        </a:rPr>
                        <a:t>RSO4.1. </a:t>
                      </a:r>
                      <a:r>
                        <a:rPr lang="el-GR" sz="1200" u="none" strike="noStrike" dirty="0">
                          <a:solidFill>
                            <a:schemeClr val="tx2"/>
                          </a:solidFill>
                          <a:effectLst/>
                          <a:latin typeface="Calibri" panose="020F0502020204030204" pitchFamily="34" charset="0"/>
                          <a:cs typeface="Calibri" panose="020F0502020204030204" pitchFamily="34" charset="0"/>
                        </a:rPr>
                        <a:t>Ενίσχυση της αποτελεσματικότητας &amp; ικανότητας ένταξης των αγορών εργασίας &amp; πρόσβασης σε ποιοτικές θέσεις απασχόλησης μέσω της ανάπτυξης των κοινωνικών υποδομών και της προώθησης της κοινωνικής οικονομίας.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tc>
                  <a:txBody>
                    <a:bodyPr/>
                    <a:lstStyle/>
                    <a:p>
                      <a:pPr marL="171450" indent="-171450" algn="l" fontAlgn="ctr">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Βελτίωση των υποδομών πρόσβασης στην αγορά εργασίας σε περιφερειακό επίπεδο</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extLst>
                  <a:ext uri="{0D108BD9-81ED-4DB2-BD59-A6C34878D82A}">
                    <a16:rowId xmlns:a16="http://schemas.microsoft.com/office/drawing/2014/main" val="2437183818"/>
                  </a:ext>
                </a:extLst>
              </a:tr>
              <a:tr h="1039088">
                <a:tc>
                  <a:txBody>
                    <a:bodyPr/>
                    <a:lstStyle/>
                    <a:p>
                      <a:pPr algn="l" fontAlgn="b"/>
                      <a:r>
                        <a:rPr lang="el-GR" sz="1200" b="1" u="none" strike="noStrike" dirty="0">
                          <a:solidFill>
                            <a:schemeClr val="tx2"/>
                          </a:solidFill>
                          <a:effectLst/>
                          <a:latin typeface="Calibri" panose="020F0502020204030204" pitchFamily="34" charset="0"/>
                          <a:cs typeface="Calibri" panose="020F0502020204030204" pitchFamily="34" charset="0"/>
                        </a:rPr>
                        <a:t>RSO4.2. </a:t>
                      </a:r>
                      <a:r>
                        <a:rPr lang="el-GR" sz="1200" u="none" strike="noStrike" dirty="0">
                          <a:solidFill>
                            <a:schemeClr val="tx2"/>
                          </a:solidFill>
                          <a:effectLst/>
                          <a:latin typeface="Calibri" panose="020F0502020204030204" pitchFamily="34" charset="0"/>
                          <a:cs typeface="Calibri" panose="020F0502020204030204" pitchFamily="34" charset="0"/>
                        </a:rPr>
                        <a:t>Βελτίωση της ισότιμης πρόσβασης σε ποιοτικές υπηρεσίες εκπαίδευσης, κατάρτισης και διά βίου μάθησης χωρίς αποκλεισμούς μέσω της ανάπτυξης </a:t>
                      </a:r>
                      <a:r>
                        <a:rPr lang="el-GR" sz="1200" u="none" strike="noStrike" dirty="0" err="1">
                          <a:solidFill>
                            <a:schemeClr val="tx2"/>
                          </a:solidFill>
                          <a:effectLst/>
                          <a:latin typeface="Calibri" panose="020F0502020204030204" pitchFamily="34" charset="0"/>
                          <a:cs typeface="Calibri" panose="020F0502020204030204" pitchFamily="34" charset="0"/>
                        </a:rPr>
                        <a:t>προσβάσιμων</a:t>
                      </a:r>
                      <a:r>
                        <a:rPr lang="el-GR" sz="1200" u="none" strike="noStrike" dirty="0">
                          <a:solidFill>
                            <a:schemeClr val="tx2"/>
                          </a:solidFill>
                          <a:effectLst/>
                          <a:latin typeface="Calibri" panose="020F0502020204030204" pitchFamily="34" charset="0"/>
                          <a:cs typeface="Calibri" panose="020F0502020204030204" pitchFamily="34" charset="0"/>
                        </a:rPr>
                        <a:t> υποδομών, συμπεριλαμβανομένων της ενίσχυσης της ανθεκτικότητας της εξ αποστάσεως και της διαδικτυακής εκπαίδευσης και κατάρτισης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tc>
                  <a:txBody>
                    <a:bodyPr/>
                    <a:lstStyle/>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Μονάδων Προσχολικής Εκπαίδευσης και Φροντίδας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Μονάδων πρωτοβάθμιας και δευτεροβάθμιας εκπαίδευσης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Εκσυγχρονισμός εξοπλισμού εκπαίδευσης περιλαμβανομένης της ενίσχυσης στις δυνατότητες για εξ’ αποστάσεως εκπαίδευση.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Δομών Επαγγελματικής Εκπαίδευσης και Κατάρτισης και Εκπαίδευσης Ενηλίκων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Αναβάθμιση υφιστάμενων κτηριακών υποδομών ΑΕΙ ως προς την Προσβασιμότητα </a:t>
                      </a:r>
                      <a:r>
                        <a:rPr lang="el-GR" sz="1200" u="none" strike="noStrike" dirty="0" err="1">
                          <a:solidFill>
                            <a:schemeClr val="tx2"/>
                          </a:solidFill>
                          <a:effectLst/>
                          <a:latin typeface="Calibri" panose="020F0502020204030204" pitchFamily="34" charset="0"/>
                          <a:cs typeface="Calibri" panose="020F0502020204030204" pitchFamily="34" charset="0"/>
                        </a:rPr>
                        <a:t>ΑμεΑ</a:t>
                      </a:r>
                      <a:r>
                        <a:rPr lang="el-GR" sz="1200" u="none" strike="noStrike" dirty="0">
                          <a:solidFill>
                            <a:schemeClr val="tx2"/>
                          </a:solidFill>
                          <a:effectLst/>
                          <a:latin typeface="Calibri" panose="020F0502020204030204" pitchFamily="34" charset="0"/>
                          <a:cs typeface="Calibri" panose="020F0502020204030204" pitchFamily="34" charset="0"/>
                        </a:rPr>
                        <a:t>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Αναβάθμιση εξοπλισμού ΑΕΙ</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extLst>
                  <a:ext uri="{0D108BD9-81ED-4DB2-BD59-A6C34878D82A}">
                    <a16:rowId xmlns:a16="http://schemas.microsoft.com/office/drawing/2014/main" val="2965883091"/>
                  </a:ext>
                </a:extLst>
              </a:tr>
              <a:tr h="1019136">
                <a:tc>
                  <a:txBody>
                    <a:bodyPr/>
                    <a:lstStyle/>
                    <a:p>
                      <a:pPr algn="l" fontAlgn="b"/>
                      <a:r>
                        <a:rPr lang="el-GR" sz="1200" b="1" u="none" strike="noStrike" dirty="0">
                          <a:solidFill>
                            <a:schemeClr val="tx2"/>
                          </a:solidFill>
                          <a:effectLst/>
                          <a:latin typeface="Calibri" panose="020F0502020204030204" pitchFamily="34" charset="0"/>
                          <a:cs typeface="Calibri" panose="020F0502020204030204" pitchFamily="34" charset="0"/>
                        </a:rPr>
                        <a:t>RSO4.3. </a:t>
                      </a:r>
                      <a:r>
                        <a:rPr lang="el-GR" sz="1200" u="none" strike="noStrike" dirty="0">
                          <a:solidFill>
                            <a:schemeClr val="tx2"/>
                          </a:solidFill>
                          <a:effectLst/>
                          <a:latin typeface="Calibri" panose="020F0502020204030204" pitchFamily="34" charset="0"/>
                          <a:cs typeface="Calibri" panose="020F0502020204030204" pitchFamily="34" charset="0"/>
                        </a:rPr>
                        <a:t>Προώθηση της κοινωνικοοικονομικής ένταξης περιθωριοποιημένων κοινοτήτων, νοικοκυριών με χαμηλό εισόδημα και </a:t>
                      </a:r>
                      <a:r>
                        <a:rPr lang="el-GR" sz="1200" u="none" strike="noStrike" dirty="0" err="1">
                          <a:solidFill>
                            <a:schemeClr val="tx2"/>
                          </a:solidFill>
                          <a:effectLst/>
                          <a:latin typeface="Calibri" panose="020F0502020204030204" pitchFamily="34" charset="0"/>
                          <a:cs typeface="Calibri" panose="020F0502020204030204" pitchFamily="34" charset="0"/>
                        </a:rPr>
                        <a:t>μειονεκτουσών</a:t>
                      </a:r>
                      <a:r>
                        <a:rPr lang="el-GR" sz="1200" u="none" strike="noStrike" dirty="0">
                          <a:solidFill>
                            <a:schemeClr val="tx2"/>
                          </a:solidFill>
                          <a:effectLst/>
                          <a:latin typeface="Calibri" panose="020F0502020204030204" pitchFamily="34" charset="0"/>
                          <a:cs typeface="Calibri" panose="020F0502020204030204" pitchFamily="34" charset="0"/>
                        </a:rPr>
                        <a:t> ομάδων, συμπεριλαμβανομένων των ατόμων με ειδικές ανάγκες, μέσω ολοκληρωμένων δράσεων που περιλαμβάνουν υπηρεσίες στέγασης και κοινωνικές υπηρεσίες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tc>
                  <a:txBody>
                    <a:bodyPr/>
                    <a:lstStyle/>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Εκσυγχρονισμός εξοπλισμού και βελτίωσης προσβασιμότητας δομών κοινωνικής προστασίας περιθωριοποιημένων κοινοτήτων </a:t>
                      </a:r>
                      <a:r>
                        <a:rPr lang="el-GR" sz="1200" u="none" strike="noStrike" dirty="0" err="1">
                          <a:solidFill>
                            <a:schemeClr val="tx2"/>
                          </a:solidFill>
                          <a:effectLst/>
                          <a:latin typeface="Calibri" panose="020F0502020204030204" pitchFamily="34" charset="0"/>
                          <a:cs typeface="Calibri" panose="020F0502020204030204" pitchFamily="34" charset="0"/>
                        </a:rPr>
                        <a:t>μειονεκτουσών</a:t>
                      </a:r>
                      <a:r>
                        <a:rPr lang="el-GR" sz="1200" u="none" strike="noStrike" dirty="0">
                          <a:solidFill>
                            <a:schemeClr val="tx2"/>
                          </a:solidFill>
                          <a:effectLst/>
                          <a:latin typeface="Calibri" panose="020F0502020204030204" pitchFamily="34" charset="0"/>
                          <a:cs typeface="Calibri" panose="020F0502020204030204" pitchFamily="34" charset="0"/>
                        </a:rPr>
                        <a:t> ομάδων, περιλαμβανομένων ατόμων με αναπηρία.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Εκσυγχρονισμός εξοπλισμού και βελτίωσης προσβασιμότητας κοινωνικών δομών και μονάδων κοινωνικής μέριμνας.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extLst>
                  <a:ext uri="{0D108BD9-81ED-4DB2-BD59-A6C34878D82A}">
                    <a16:rowId xmlns:a16="http://schemas.microsoft.com/office/drawing/2014/main" val="4228478510"/>
                  </a:ext>
                </a:extLst>
              </a:tr>
              <a:tr h="748937">
                <a:tc>
                  <a:txBody>
                    <a:bodyPr/>
                    <a:lstStyle/>
                    <a:p>
                      <a:pPr algn="l" fontAlgn="b"/>
                      <a:r>
                        <a:rPr lang="el-GR" sz="1200" b="1" u="none" strike="noStrike" dirty="0">
                          <a:solidFill>
                            <a:schemeClr val="tx2"/>
                          </a:solidFill>
                          <a:effectLst/>
                          <a:latin typeface="Calibri" panose="020F0502020204030204" pitchFamily="34" charset="0"/>
                          <a:cs typeface="Calibri" panose="020F0502020204030204" pitchFamily="34" charset="0"/>
                        </a:rPr>
                        <a:t>RSO4.5. </a:t>
                      </a:r>
                      <a:r>
                        <a:rPr lang="el-GR" sz="1200" u="none" strike="noStrike" dirty="0">
                          <a:solidFill>
                            <a:schemeClr val="tx2"/>
                          </a:solidFill>
                          <a:effectLst/>
                          <a:latin typeface="Calibri" panose="020F0502020204030204" pitchFamily="34" charset="0"/>
                          <a:cs typeface="Calibri" panose="020F0502020204030204" pitchFamily="34" charset="0"/>
                        </a:rPr>
                        <a:t>Εξασφάλιση ισότιμης πρόσβασης στην υγειονομική περίθαλψη και ενίσχυση της ανθεκτικότητας των συστημάτων υγείας, συμπεριλαμβανομένης της πρωτοβάθμιας υγειονομικής περίθαλψης, και προώθηση της μετάβασης από την ιδρυματική φροντίδα στη φροντίδα που βασίζεται σε επίπεδο οικογένειας και τοπικής κοινότητας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tc>
                  <a:txBody>
                    <a:bodyPr/>
                    <a:lstStyle/>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Ανάπτυξη υποδομών υγείας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Αναβάθμιση και επέκταση εξοπλισμού υγειονομικής περίθαλψης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Ανάπτυξη ευφυούς συστήματος επιδημιολογικής επιτήρησης και παρακολούθησης περιβαλλοντικής υγείας με βάση την επιδημιολογία λυμάτων</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extLst>
                  <a:ext uri="{0D108BD9-81ED-4DB2-BD59-A6C34878D82A}">
                    <a16:rowId xmlns:a16="http://schemas.microsoft.com/office/drawing/2014/main" val="3379149452"/>
                  </a:ext>
                </a:extLst>
              </a:tr>
              <a:tr h="522246">
                <a:tc>
                  <a:txBody>
                    <a:bodyPr/>
                    <a:lstStyle/>
                    <a:p>
                      <a:pPr algn="l" fontAlgn="b"/>
                      <a:r>
                        <a:rPr lang="el-GR" sz="1200" b="1" u="none" strike="noStrike" dirty="0">
                          <a:solidFill>
                            <a:schemeClr val="tx2"/>
                          </a:solidFill>
                          <a:effectLst/>
                          <a:latin typeface="Calibri" panose="020F0502020204030204" pitchFamily="34" charset="0"/>
                          <a:cs typeface="Calibri" panose="020F0502020204030204" pitchFamily="34" charset="0"/>
                        </a:rPr>
                        <a:t>RSO4.6. </a:t>
                      </a:r>
                      <a:r>
                        <a:rPr lang="el-GR" sz="1200" u="none" strike="noStrike" dirty="0">
                          <a:solidFill>
                            <a:schemeClr val="tx2"/>
                          </a:solidFill>
                          <a:effectLst/>
                          <a:latin typeface="Calibri" panose="020F0502020204030204" pitchFamily="34" charset="0"/>
                          <a:cs typeface="Calibri" panose="020F0502020204030204" pitchFamily="34" charset="0"/>
                        </a:rPr>
                        <a:t>Ενίσχυση του ρόλου του πολιτισμού και του βιώσιμου τουρισμού στην οικονομική ανάπτυξη, την κοινωνική ένταξη και την κοινωνική καινοτομία.</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tc>
                  <a:txBody>
                    <a:bodyPr/>
                    <a:lstStyle/>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Προστασία και ανάπτυξη υποδομών και υπηρεσιών (εναλλακτικού) τουρισμού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Προστασία, ανάδειξη και αξιοποίηση πολιτιστικών υποδομών </a:t>
                      </a:r>
                    </a:p>
                    <a:p>
                      <a:pPr marL="171450" indent="-171450" algn="l" fontAlgn="b">
                        <a:spcAft>
                          <a:spcPts val="3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Προστασία, ανάδειξη και αξιοποίηση αξιόλογων χώρων φυσικής κληρονομιάς και ενίσχυση υποδομών προσβασιμότητας σε αυτούς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140" marR="4140" marT="4140" marB="0" anchor="ctr"/>
                </a:tc>
                <a:extLst>
                  <a:ext uri="{0D108BD9-81ED-4DB2-BD59-A6C34878D82A}">
                    <a16:rowId xmlns:a16="http://schemas.microsoft.com/office/drawing/2014/main" val="1965392882"/>
                  </a:ext>
                </a:extLst>
              </a:tr>
            </a:tbl>
          </a:graphicData>
        </a:graphic>
      </p:graphicFrame>
      <p:sp>
        <p:nvSpPr>
          <p:cNvPr id="2" name="Θέση υποσέλιδου 1"/>
          <p:cNvSpPr>
            <a:spLocks noGrp="1"/>
          </p:cNvSpPr>
          <p:nvPr>
            <p:ph type="ftr" sz="quarter" idx="11"/>
          </p:nvPr>
        </p:nvSpPr>
        <p:spPr>
          <a:xfrm>
            <a:off x="581191" y="6280728"/>
            <a:ext cx="11139753" cy="508312"/>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206836"/>
            <a:ext cx="3731260" cy="651164"/>
          </a:xfrm>
          <a:prstGeom prst="rect">
            <a:avLst/>
          </a:prstGeom>
        </p:spPr>
      </p:pic>
    </p:spTree>
    <p:extLst>
      <p:ext uri="{BB962C8B-B14F-4D97-AF65-F5344CB8AC3E}">
        <p14:creationId xmlns:p14="http://schemas.microsoft.com/office/powerpoint/2010/main" val="3054516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487680" y="678181"/>
            <a:ext cx="3648891" cy="2552700"/>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04.02 </a:t>
            </a:r>
            <a:r>
              <a:rPr lang="en-US" b="1" dirty="0">
                <a:solidFill>
                  <a:srgbClr val="C00000"/>
                </a:solidFill>
                <a:latin typeface="Calibri" panose="020F0502020204030204" pitchFamily="34" charset="0"/>
                <a:cs typeface="Calibri" panose="020F0502020204030204" pitchFamily="34" charset="0"/>
              </a:rPr>
              <a:t>(A)</a:t>
            </a:r>
            <a:r>
              <a:rPr lang="en-US" sz="1800" b="1" dirty="0">
                <a:latin typeface="Calibri" panose="020F0502020204030204" pitchFamily="34" charset="0"/>
                <a:cs typeface="Calibri" panose="020F0502020204030204" pitchFamily="34" charset="0"/>
              </a:rPr>
              <a:t/>
            </a:r>
            <a:br>
              <a:rPr lang="en-US" sz="1800" b="1" dirty="0">
                <a:latin typeface="Calibri" panose="020F0502020204030204" pitchFamily="34" charset="0"/>
                <a:cs typeface="Calibri" panose="020F0502020204030204" pitchFamily="34" charset="0"/>
              </a:rPr>
            </a:br>
            <a:r>
              <a:rPr lang="el-GR" sz="1600" dirty="0">
                <a:solidFill>
                  <a:schemeClr val="bg2">
                    <a:lumMod val="10000"/>
                  </a:schemeClr>
                </a:solidFill>
                <a:latin typeface="Calibri" panose="020F0502020204030204" pitchFamily="34" charset="0"/>
                <a:cs typeface="Calibri" panose="020F0502020204030204" pitchFamily="34" charset="0"/>
              </a:rPr>
              <a:t>ΕΝΙΣΧΥΣΗ ΚΟΙΝΩΝΙΚΗΣ ΣΥΝΟΧΗΣ ΜΕΣΑ ΑΠΟ ΤΗΝ ΑΝΑΒΑΘΜΙΣΗ ΜΗΧΑΝΙΣΜΩΝ ΓΙΑ ΤΗ ΣΤΗΡΙΞΗ ΤΟΥ ΑΝΘΡΩΠΙΝΟΥ ΔΥΝΑΜΙΚΟΥ, ΑΠΑΣΧΟΛΗΣΗΣ, ΕΚΠΑΙΔΕΥΣΗΣ, ΥΓΕΙΟΝΟΜΙΚΗΣ ΠΕΡΙΘΑΛΨΗΣ, ΚΟΙΝ</a:t>
            </a:r>
            <a:r>
              <a:rPr lang="en-US" sz="1600" dirty="0">
                <a:solidFill>
                  <a:schemeClr val="bg2">
                    <a:lumMod val="10000"/>
                  </a:schemeClr>
                </a:solidFill>
                <a:latin typeface="Calibri" panose="020F0502020204030204" pitchFamily="34" charset="0"/>
                <a:cs typeface="Calibri" panose="020F0502020204030204" pitchFamily="34" charset="0"/>
              </a:rPr>
              <a:t>/</a:t>
            </a:r>
            <a:r>
              <a:rPr lang="el-GR" sz="1600" dirty="0">
                <a:solidFill>
                  <a:schemeClr val="bg2">
                    <a:lumMod val="10000"/>
                  </a:schemeClr>
                </a:solidFill>
                <a:latin typeface="Calibri" panose="020F0502020204030204" pitchFamily="34" charset="0"/>
                <a:cs typeface="Calibri" panose="020F0502020204030204" pitchFamily="34" charset="0"/>
              </a:rPr>
              <a:t>ΚΗΣ ΕΝΤΑΞΗΣ, ΙΣΟΤΗΤΑΣ ΤΩΝ ΕΥΚΑΙΡΙΩΝ ΚΑΙ ΤΗΝ ΑΝΤΙΜΕΤΩΠΙΣΗ ΚΙΝΔΥΝΩΝ ΦΤΩΧΕΙΑΣ ΚΑΙ ΚΟΙΝΩΝΙΚΟΥ ΑΠΟΚΛΕΙΣΜΟΥ.</a:t>
            </a: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80" y="3136391"/>
            <a:ext cx="3570514" cy="3218689"/>
          </a:xfrm>
        </p:spPr>
        <p:txBody>
          <a:bodyPr>
            <a:noAutofit/>
          </a:bodyPr>
          <a:lstStyle/>
          <a:p>
            <a:pPr>
              <a:spcBef>
                <a:spcPts val="0"/>
              </a:spcBef>
              <a:spcAft>
                <a:spcPts val="300"/>
              </a:spcAft>
            </a:pPr>
            <a:r>
              <a:rPr lang="el-GR" sz="1000" b="1" dirty="0">
                <a:solidFill>
                  <a:schemeClr val="tx1"/>
                </a:solidFill>
                <a:latin typeface="Calibri" panose="020F0502020204030204" pitchFamily="34" charset="0"/>
                <a:cs typeface="Calibri" panose="020F0502020204030204" pitchFamily="34" charset="0"/>
              </a:rPr>
              <a:t>ESO4.1 - </a:t>
            </a:r>
            <a:r>
              <a:rPr lang="el-GR" sz="1000" dirty="0">
                <a:solidFill>
                  <a:schemeClr val="tx1"/>
                </a:solidFill>
                <a:latin typeface="Calibri" panose="020F0502020204030204" pitchFamily="34" charset="0"/>
                <a:cs typeface="Calibri" panose="020F0502020204030204" pitchFamily="34" charset="0"/>
              </a:rPr>
              <a:t>Βελτίωση της πρόσβασης στην απασχόληση και μέτρα ενεργοποίησης για όλα τα άτομα που αναζητούν εργασία, συγκεκριμένα, τους νέους</a:t>
            </a:r>
          </a:p>
          <a:p>
            <a:pPr>
              <a:spcBef>
                <a:spcPts val="0"/>
              </a:spcBef>
              <a:spcAft>
                <a:spcPts val="300"/>
              </a:spcAft>
            </a:pPr>
            <a:r>
              <a:rPr lang="el-GR" sz="1000" b="1" dirty="0">
                <a:solidFill>
                  <a:schemeClr val="tx1"/>
                </a:solidFill>
                <a:latin typeface="Calibri" panose="020F0502020204030204" pitchFamily="34" charset="0"/>
                <a:cs typeface="Calibri" panose="020F0502020204030204" pitchFamily="34" charset="0"/>
              </a:rPr>
              <a:t>ESO4.3 - </a:t>
            </a:r>
            <a:r>
              <a:rPr lang="el-GR" sz="1000" dirty="0">
                <a:solidFill>
                  <a:schemeClr val="tx1"/>
                </a:solidFill>
                <a:latin typeface="Calibri" panose="020F0502020204030204" pitchFamily="34" charset="0"/>
                <a:cs typeface="Calibri" panose="020F0502020204030204" pitchFamily="34" charset="0"/>
              </a:rPr>
              <a:t>Προώθηση της ισόρροπης συμμετοχής των φύλων στην αγορά εργασίας, ισότιμων συνθηκών εργασίας και καλύτερης ισορροπίας μεταξύ επαγγελματικής και οικογενειακής ζωής, </a:t>
            </a:r>
          </a:p>
          <a:p>
            <a:pPr>
              <a:spcBef>
                <a:spcPts val="0"/>
              </a:spcBef>
              <a:spcAft>
                <a:spcPts val="300"/>
              </a:spcAft>
            </a:pPr>
            <a:r>
              <a:rPr lang="el-GR" sz="1000" b="1" dirty="0">
                <a:solidFill>
                  <a:schemeClr val="tx1"/>
                </a:solidFill>
                <a:latin typeface="Calibri" panose="020F0502020204030204" pitchFamily="34" charset="0"/>
                <a:cs typeface="Calibri" panose="020F0502020204030204" pitchFamily="34" charset="0"/>
              </a:rPr>
              <a:t>ESO4.4 - </a:t>
            </a:r>
            <a:r>
              <a:rPr lang="el-GR" sz="1000" dirty="0">
                <a:solidFill>
                  <a:schemeClr val="tx1"/>
                </a:solidFill>
                <a:latin typeface="Calibri" panose="020F0502020204030204" pitchFamily="34" charset="0"/>
                <a:cs typeface="Calibri" panose="020F0502020204030204" pitchFamily="34" charset="0"/>
              </a:rPr>
              <a:t>Προώθηση της προσαρμογής των εργαζομένων, των επιχειρήσεων και των επιχειρηματιών στην αλλαγή, της ενεργητικής και υγιούς γήρανσης, </a:t>
            </a:r>
          </a:p>
          <a:p>
            <a:pPr>
              <a:spcBef>
                <a:spcPts val="0"/>
              </a:spcBef>
              <a:spcAft>
                <a:spcPts val="300"/>
              </a:spcAft>
            </a:pPr>
            <a:r>
              <a:rPr lang="el-GR" sz="1000" b="1" dirty="0">
                <a:solidFill>
                  <a:schemeClr val="tx1"/>
                </a:solidFill>
                <a:latin typeface="Calibri" panose="020F0502020204030204" pitchFamily="34" charset="0"/>
                <a:cs typeface="Calibri" panose="020F0502020204030204" pitchFamily="34" charset="0"/>
              </a:rPr>
              <a:t>ESO4.6 </a:t>
            </a:r>
            <a:r>
              <a:rPr lang="el-GR" sz="1000" dirty="0">
                <a:solidFill>
                  <a:schemeClr val="tx1"/>
                </a:solidFill>
                <a:latin typeface="Calibri" panose="020F0502020204030204" pitchFamily="34" charset="0"/>
                <a:cs typeface="Calibri" panose="020F0502020204030204" pitchFamily="34" charset="0"/>
              </a:rPr>
              <a:t>- Προώθηση της ίσης πρόσβασης σε ποιοτική και χωρίς αποκλεισμούς εκπαίδευση και κατάρτιση και της ολοκλήρωσής τους, ιδίως για τις μειονεκτούσες ομάδες, από την προσχολική εκπαίδευση και φροντίδα έως τη γενική και επαγγελματική εκπαίδευση </a:t>
            </a:r>
            <a:endParaRPr lang="en-US" sz="1000" dirty="0">
              <a:solidFill>
                <a:schemeClr val="tx1"/>
              </a:solidFill>
              <a:latin typeface="Calibri" panose="020F0502020204030204" pitchFamily="34" charset="0"/>
              <a:cs typeface="Calibri" panose="020F0502020204030204" pitchFamily="34" charset="0"/>
            </a:endParaRPr>
          </a:p>
          <a:p>
            <a:pPr>
              <a:spcBef>
                <a:spcPts val="0"/>
              </a:spcBef>
              <a:spcAft>
                <a:spcPts val="300"/>
              </a:spcAft>
            </a:pPr>
            <a:r>
              <a:rPr lang="el-GR" sz="1000" b="1" dirty="0">
                <a:solidFill>
                  <a:schemeClr val="tx1"/>
                </a:solidFill>
                <a:latin typeface="Calibri" panose="020F0502020204030204" pitchFamily="34" charset="0"/>
                <a:cs typeface="Calibri" panose="020F0502020204030204" pitchFamily="34" charset="0"/>
              </a:rPr>
              <a:t>ESO4.8 </a:t>
            </a:r>
            <a:r>
              <a:rPr lang="el-GR" sz="1000" dirty="0">
                <a:solidFill>
                  <a:schemeClr val="tx1"/>
                </a:solidFill>
                <a:latin typeface="Calibri" panose="020F0502020204030204" pitchFamily="34" charset="0"/>
                <a:cs typeface="Calibri" panose="020F0502020204030204" pitchFamily="34" charset="0"/>
              </a:rPr>
              <a:t>- Προαγωγή της ενεργητικής ένταξης για προώθηση των ίσων ευκαιριών, της απαγόρευσης των διακρίσεων και </a:t>
            </a:r>
            <a:r>
              <a:rPr lang="el-GR" sz="1000" dirty="0">
                <a:latin typeface="Calibri" panose="020F0502020204030204" pitchFamily="34" charset="0"/>
                <a:cs typeface="Calibri" panose="020F0502020204030204" pitchFamily="34" charset="0"/>
              </a:rPr>
              <a:t>της </a:t>
            </a:r>
            <a:r>
              <a:rPr lang="el-GR" sz="1000" dirty="0">
                <a:solidFill>
                  <a:schemeClr val="tx1"/>
                </a:solidFill>
                <a:latin typeface="Calibri" panose="020F0502020204030204" pitchFamily="34" charset="0"/>
                <a:cs typeface="Calibri" panose="020F0502020204030204" pitchFamily="34" charset="0"/>
              </a:rPr>
              <a:t>ενεργού συμμετοχής, καθώς και βελτίωση της </a:t>
            </a:r>
            <a:r>
              <a:rPr lang="el-GR" sz="1000" dirty="0" err="1">
                <a:solidFill>
                  <a:schemeClr val="tx1"/>
                </a:solidFill>
                <a:latin typeface="Calibri" panose="020F0502020204030204" pitchFamily="34" charset="0"/>
                <a:cs typeface="Calibri" panose="020F0502020204030204" pitchFamily="34" charset="0"/>
              </a:rPr>
              <a:t>απασχολησιμότητας</a:t>
            </a:r>
            <a:r>
              <a:rPr lang="el-GR" sz="1000" dirty="0">
                <a:solidFill>
                  <a:schemeClr val="tx1"/>
                </a:solidFill>
                <a:latin typeface="Calibri" panose="020F0502020204030204" pitchFamily="34" charset="0"/>
                <a:cs typeface="Calibri" panose="020F0502020204030204" pitchFamily="34" charset="0"/>
              </a:rPr>
              <a:t>, ειδικότερα των </a:t>
            </a:r>
            <a:r>
              <a:rPr lang="el-GR" sz="1000" dirty="0" err="1">
                <a:solidFill>
                  <a:schemeClr val="tx1"/>
                </a:solidFill>
                <a:latin typeface="Calibri" panose="020F0502020204030204" pitchFamily="34" charset="0"/>
                <a:cs typeface="Calibri" panose="020F0502020204030204" pitchFamily="34" charset="0"/>
              </a:rPr>
              <a:t>μειονεκτουσών</a:t>
            </a:r>
            <a:r>
              <a:rPr lang="el-GR" sz="1000" dirty="0">
                <a:solidFill>
                  <a:schemeClr val="tx1"/>
                </a:solidFill>
                <a:latin typeface="Calibri" panose="020F0502020204030204" pitchFamily="34" charset="0"/>
                <a:cs typeface="Calibri" panose="020F0502020204030204" pitchFamily="34" charset="0"/>
              </a:rPr>
              <a:t> ομάδων</a:t>
            </a:r>
          </a:p>
        </p:txBody>
      </p:sp>
      <p:graphicFrame>
        <p:nvGraphicFramePr>
          <p:cNvPr id="6" name="Chart 5">
            <a:extLst>
              <a:ext uri="{FF2B5EF4-FFF2-40B4-BE49-F238E27FC236}">
                <a16:creationId xmlns:a16="http://schemas.microsoft.com/office/drawing/2014/main" id="{F179CAD5-8A74-43A3-B352-2E195C29CBB7}"/>
              </a:ext>
            </a:extLst>
          </p:cNvPr>
          <p:cNvGraphicFramePr>
            <a:graphicFrameLocks/>
          </p:cNvGraphicFramePr>
          <p:nvPr>
            <p:extLst>
              <p:ext uri="{D42A27DB-BD31-4B8C-83A1-F6EECF244321}">
                <p14:modId xmlns:p14="http://schemas.microsoft.com/office/powerpoint/2010/main" val="2900597218"/>
              </p:ext>
            </p:extLst>
          </p:nvPr>
        </p:nvGraphicFramePr>
        <p:xfrm>
          <a:off x="3988526" y="751004"/>
          <a:ext cx="8090698" cy="483118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8EBC5CB-CA73-44A8-A994-AD198DCD50B1}"/>
              </a:ext>
            </a:extLst>
          </p:cNvPr>
          <p:cNvSpPr/>
          <p:nvPr/>
        </p:nvSpPr>
        <p:spPr>
          <a:xfrm>
            <a:off x="8823961" y="842445"/>
            <a:ext cx="2180190" cy="38317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108.094.234</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2" y="6355080"/>
            <a:ext cx="11416844" cy="462635"/>
          </a:xfrm>
        </p:spPr>
        <p:txBody>
          <a:bodyPr/>
          <a:lstStyle/>
          <a:p>
            <a:pPr algn="ctr"/>
            <a:endParaRPr lang="en-US" dirty="0"/>
          </a:p>
        </p:txBody>
      </p:sp>
      <p:pic>
        <p:nvPicPr>
          <p:cNvPr id="7" name="Εικόνα 6"/>
          <p:cNvPicPr/>
          <p:nvPr/>
        </p:nvPicPr>
        <p:blipFill>
          <a:blip r:embed="rId4" cstate="print">
            <a:extLst>
              <a:ext uri="{28A0092B-C50C-407E-A947-70E740481C1C}">
                <a14:useLocalDpi xmlns:a14="http://schemas.microsoft.com/office/drawing/2010/main" val="0"/>
              </a:ext>
            </a:extLst>
          </a:blip>
          <a:stretch>
            <a:fillRect/>
          </a:stretch>
        </p:blipFill>
        <p:spPr>
          <a:xfrm>
            <a:off x="4244169" y="6169891"/>
            <a:ext cx="3731260" cy="559085"/>
          </a:xfrm>
          <a:prstGeom prst="rect">
            <a:avLst/>
          </a:prstGeom>
        </p:spPr>
      </p:pic>
    </p:spTree>
    <p:extLst>
      <p:ext uri="{BB962C8B-B14F-4D97-AF65-F5344CB8AC3E}">
        <p14:creationId xmlns:p14="http://schemas.microsoft.com/office/powerpoint/2010/main" val="1495755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107AD7-92CC-41AF-B4C7-D01E10CA6784}"/>
              </a:ext>
            </a:extLst>
          </p:cNvPr>
          <p:cNvGraphicFramePr>
            <a:graphicFrameLocks noGrp="1"/>
          </p:cNvGraphicFramePr>
          <p:nvPr>
            <p:extLst>
              <p:ext uri="{D42A27DB-BD31-4B8C-83A1-F6EECF244321}">
                <p14:modId xmlns:p14="http://schemas.microsoft.com/office/powerpoint/2010/main" val="3117385932"/>
              </p:ext>
            </p:extLst>
          </p:nvPr>
        </p:nvGraphicFramePr>
        <p:xfrm>
          <a:off x="413657" y="608148"/>
          <a:ext cx="11364685" cy="5514247"/>
        </p:xfrm>
        <a:graphic>
          <a:graphicData uri="http://schemas.openxmlformats.org/drawingml/2006/table">
            <a:tbl>
              <a:tblPr>
                <a:tableStyleId>{22838BEF-8BB2-4498-84A7-C5851F593DF1}</a:tableStyleId>
              </a:tblPr>
              <a:tblGrid>
                <a:gridCol w="5364480">
                  <a:extLst>
                    <a:ext uri="{9D8B030D-6E8A-4147-A177-3AD203B41FA5}">
                      <a16:colId xmlns:a16="http://schemas.microsoft.com/office/drawing/2014/main" val="440938394"/>
                    </a:ext>
                  </a:extLst>
                </a:gridCol>
                <a:gridCol w="6000205">
                  <a:extLst>
                    <a:ext uri="{9D8B030D-6E8A-4147-A177-3AD203B41FA5}">
                      <a16:colId xmlns:a16="http://schemas.microsoft.com/office/drawing/2014/main" val="981322190"/>
                    </a:ext>
                  </a:extLst>
                </a:gridCol>
              </a:tblGrid>
              <a:tr h="315867">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3356" marR="3356" marT="3356" marB="0" anchor="ctr">
                    <a:solidFill>
                      <a:schemeClr val="accent5"/>
                    </a:solidFill>
                  </a:tcPr>
                </a:tc>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3356" marR="3356" marT="3356" marB="0" anchor="ctr">
                    <a:solidFill>
                      <a:schemeClr val="accent5"/>
                    </a:solidFill>
                  </a:tcPr>
                </a:tc>
                <a:extLst>
                  <a:ext uri="{0D108BD9-81ED-4DB2-BD59-A6C34878D82A}">
                    <a16:rowId xmlns:a16="http://schemas.microsoft.com/office/drawing/2014/main" val="4216913337"/>
                  </a:ext>
                </a:extLst>
              </a:tr>
              <a:tr h="864822">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ESO4.1. </a:t>
                      </a:r>
                      <a:r>
                        <a:rPr lang="el-GR" sz="1300" u="none" strike="noStrike" dirty="0">
                          <a:solidFill>
                            <a:schemeClr val="tx2"/>
                          </a:solidFill>
                          <a:effectLst/>
                          <a:latin typeface="Calibri" panose="020F0502020204030204" pitchFamily="34" charset="0"/>
                          <a:cs typeface="Calibri" panose="020F0502020204030204" pitchFamily="34" charset="0"/>
                        </a:rPr>
                        <a:t>Βελτίωση της πρόσβασης στην απασχόληση και μέτρα ενεργοποίησης για όλα τα άτομα που αναζητούν εργασία, συγκεκριμένα, τους νέους, ιδίως μέσω της υλοποίησης των εγγυήσεων για τη νεολαία, τους μακροχρόνια ανέργους και τις μειονεκτούσες ομάδες στην αγορά εργασίας, και για τα οικονομικώς αδρανή άτομα, καθώς και μέσω της προώθησης της </a:t>
                      </a:r>
                      <a:r>
                        <a:rPr lang="el-GR" sz="1300" u="none" strike="noStrike" dirty="0" err="1">
                          <a:solidFill>
                            <a:schemeClr val="tx2"/>
                          </a:solidFill>
                          <a:effectLst/>
                          <a:latin typeface="Calibri" panose="020F0502020204030204" pitchFamily="34" charset="0"/>
                          <a:cs typeface="Calibri" panose="020F0502020204030204" pitchFamily="34" charset="0"/>
                        </a:rPr>
                        <a:t>αυτοαπασχόλησης</a:t>
                      </a:r>
                      <a:r>
                        <a:rPr lang="el-GR" sz="1300" u="none" strike="noStrike" dirty="0">
                          <a:solidFill>
                            <a:schemeClr val="tx2"/>
                          </a:solidFill>
                          <a:effectLst/>
                          <a:latin typeface="Calibri" panose="020F0502020204030204" pitchFamily="34" charset="0"/>
                          <a:cs typeface="Calibri" panose="020F0502020204030204" pitchFamily="34" charset="0"/>
                        </a:rPr>
                        <a:t> και της κοινωνικής οικονομίας·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tc>
                  <a:txBody>
                    <a:bodyPr/>
                    <a:lstStyle/>
                    <a:p>
                      <a:pPr marL="171450" indent="-1714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Νέες θέσεις εργασίας (ΝΘΕ) και παρεμφερείς δράσεις. </a:t>
                      </a:r>
                    </a:p>
                    <a:p>
                      <a:pPr marL="171450" indent="-171450" algn="l" fontAlgn="ctr">
                        <a:spcAft>
                          <a:spcPts val="300"/>
                        </a:spcAft>
                        <a:buFont typeface="Wingdings" panose="05000000000000000000" pitchFamily="2" charset="2"/>
                        <a:buChar char="v"/>
                      </a:pPr>
                      <a:r>
                        <a:rPr lang="el-GR" sz="1300" u="none" strike="noStrike" dirty="0" err="1">
                          <a:solidFill>
                            <a:schemeClr val="tx2"/>
                          </a:solidFill>
                          <a:effectLst/>
                          <a:latin typeface="Calibri" panose="020F0502020204030204" pitchFamily="34" charset="0"/>
                          <a:cs typeface="Calibri" panose="020F0502020204030204" pitchFamily="34" charset="0"/>
                        </a:rPr>
                        <a:t>Capacity</a:t>
                      </a:r>
                      <a:r>
                        <a:rPr lang="el-GR" sz="1300" u="none" strike="noStrike" dirty="0">
                          <a:solidFill>
                            <a:schemeClr val="tx2"/>
                          </a:solidFill>
                          <a:effectLst/>
                          <a:latin typeface="Calibri" panose="020F0502020204030204" pitchFamily="34" charset="0"/>
                          <a:cs typeface="Calibri" panose="020F0502020204030204" pitchFamily="34" charset="0"/>
                        </a:rPr>
                        <a:t> </a:t>
                      </a:r>
                      <a:r>
                        <a:rPr lang="el-GR" sz="1300" u="none" strike="noStrike" dirty="0" err="1">
                          <a:solidFill>
                            <a:schemeClr val="tx2"/>
                          </a:solidFill>
                          <a:effectLst/>
                          <a:latin typeface="Calibri" panose="020F0502020204030204" pitchFamily="34" charset="0"/>
                          <a:cs typeface="Calibri" panose="020F0502020204030204" pitchFamily="34" charset="0"/>
                        </a:rPr>
                        <a:t>building</a:t>
                      </a:r>
                      <a:r>
                        <a:rPr lang="el-GR" sz="1300" u="none" strike="noStrike" dirty="0">
                          <a:solidFill>
                            <a:schemeClr val="tx2"/>
                          </a:solidFill>
                          <a:effectLst/>
                          <a:latin typeface="Calibri" panose="020F0502020204030204" pitchFamily="34" charset="0"/>
                          <a:cs typeface="Calibri" panose="020F0502020204030204" pitchFamily="34" charset="0"/>
                        </a:rPr>
                        <a:t> για φορείς σχετικούς με την ένταξη στην αγορά εργασίας </a:t>
                      </a:r>
                    </a:p>
                    <a:p>
                      <a:pPr marL="171450" indent="-1714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προώθησης στην απασχόληση για ανέργους και μακροχρόνια ανέργους  ΝΕΕ και παρεμφερείς δράσεις </a:t>
                      </a:r>
                    </a:p>
                    <a:p>
                      <a:pPr marL="171450" indent="-1714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Δράση ενίσχυσης/επιχορήγησης κοινωνικών επιχειρήσεων (ΚΑΛΟ) </a:t>
                      </a:r>
                    </a:p>
                    <a:p>
                      <a:pPr marL="171450" indent="-1714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Μηχανισμός Διάγνωσης Αγοράς Εργασίας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extLst>
                  <a:ext uri="{0D108BD9-81ED-4DB2-BD59-A6C34878D82A}">
                    <a16:rowId xmlns:a16="http://schemas.microsoft.com/office/drawing/2014/main" val="2897870151"/>
                  </a:ext>
                </a:extLst>
              </a:tr>
              <a:tr h="618689">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ESO4.3.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ισόρροπης συμμετοχής των φύλων στην αγορά εργασίας, ισότιμων συνθηκών εργασίας και καλύτερης ισορροπίας μεταξύ επαγγελματικής και οικογενειακής ζωής, μεταξύ άλλων μέσω της πρόσβασης σε οικονομικά προσιτή φροντίδα παιδιών και εξαρτώμενων ατόμων.</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tc>
                  <a:txBody>
                    <a:bodyPr/>
                    <a:lstStyle/>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ενδυνάμωσης γυναικών με στόχο την καταπολέμηση των πολλαπλών διακρίσεων και την ενίσχυση της ενεργούς συμμετοχής τους στην αγορά εργασίας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extLst>
                  <a:ext uri="{0D108BD9-81ED-4DB2-BD59-A6C34878D82A}">
                    <a16:rowId xmlns:a16="http://schemas.microsoft.com/office/drawing/2014/main" val="2447652278"/>
                  </a:ext>
                </a:extLst>
              </a:tr>
              <a:tr h="557156">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ESO4.4.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προσαρμογής των εργαζομένων, των επιχειρήσεων και των επιχειρηματιών στην αλλαγή, της ενεργητικής και υγιούς γήρανσης, καθώς και ενός υγιούς και καλά προσαρμοσμένου περιβάλλοντος εργασίας που αντιμετωπίζει τους κινδύνους για την υγεία.</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tc>
                  <a:txBody>
                    <a:bodyPr/>
                    <a:lstStyle/>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συμβουλευτικής – κατάρτισης – πιστοποίησης</a:t>
                      </a:r>
                    </a:p>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για την αύξηση της ανθεκτικότητας του εργασιακού περιβάλλοντος απέναντι σε κινδύνους για την υγεία </a:t>
                      </a:r>
                    </a:p>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Υπηρεσίες υποστήριξης της ενεργού και υγιούς γήρανση</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extLst>
                  <a:ext uri="{0D108BD9-81ED-4DB2-BD59-A6C34878D82A}">
                    <a16:rowId xmlns:a16="http://schemas.microsoft.com/office/drawing/2014/main" val="3171560631"/>
                  </a:ext>
                </a:extLst>
              </a:tr>
              <a:tr h="1049421">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ESO4.6.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ίσης πρόσβασης σε ποιοτική και χωρίς αποκλεισμούς εκπαίδευση και κατάρτιση και της ολοκλήρωσής τους, ιδίως για τις μειονεκτούσες ομάδες, από την προσχολική εκπαίδευση και φροντίδα έως τη γενική και επαγγελματική εκπαίδευση και κατάρτιση, έως την τριτοβάθμια εκπαίδευση, καθώς και την εκπαίδευση και επιμόρφωση ενηλίκων, συμπεριλαμβανομένης της διευκόλυνσης της μαθησιακής κινητικότητας για όλους και της προσβασιμότητας των ατόμων με αναπηρίες.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tc>
                  <a:txBody>
                    <a:bodyPr/>
                    <a:lstStyle/>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Πρόγραμμα ανάπτυξης και ενδυνάμωσης διεπιστημονικών συμβουλευτικών και υποστηρικτικών δομών και μαθησιακής υποστήριξης/συνεκπαίδευσης μαθητών/τριών με αναπηρία ή/και ειδικές εκπαιδευτικές ανάγκες για την ισότιμη πρόσβαση και συμπερίληψη στην εκπαίδευση </a:t>
                      </a:r>
                    </a:p>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Κέντρα Δημιουργικής Απασχόλησης Παιδιών - ΚΔΑΠ STEM</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extLst>
                  <a:ext uri="{0D108BD9-81ED-4DB2-BD59-A6C34878D82A}">
                    <a16:rowId xmlns:a16="http://schemas.microsoft.com/office/drawing/2014/main" val="3416369102"/>
                  </a:ext>
                </a:extLst>
              </a:tr>
              <a:tr h="495622">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ESO4.8. </a:t>
                      </a:r>
                      <a:r>
                        <a:rPr lang="el-GR" sz="1300" u="none" strike="noStrike" dirty="0">
                          <a:solidFill>
                            <a:schemeClr val="tx2"/>
                          </a:solidFill>
                          <a:effectLst/>
                          <a:latin typeface="Calibri" panose="020F0502020204030204" pitchFamily="34" charset="0"/>
                          <a:cs typeface="Calibri" panose="020F0502020204030204" pitchFamily="34" charset="0"/>
                        </a:rPr>
                        <a:t>Προαγωγή της ενεργητικής ένταξης για προώθηση των ίσων ευκαιριών, της απαγόρευσης των διακρίσεων και της ενεργού συμμετοχής, καθώς και βελτίωση της </a:t>
                      </a:r>
                      <a:r>
                        <a:rPr lang="el-GR" sz="1300" u="none" strike="noStrike" dirty="0" err="1">
                          <a:solidFill>
                            <a:schemeClr val="tx2"/>
                          </a:solidFill>
                          <a:effectLst/>
                          <a:latin typeface="Calibri" panose="020F0502020204030204" pitchFamily="34" charset="0"/>
                          <a:cs typeface="Calibri" panose="020F0502020204030204" pitchFamily="34" charset="0"/>
                        </a:rPr>
                        <a:t>απασχολησιμότητας</a:t>
                      </a:r>
                      <a:r>
                        <a:rPr lang="el-GR" sz="1300" u="none" strike="noStrike" dirty="0">
                          <a:solidFill>
                            <a:schemeClr val="tx2"/>
                          </a:solidFill>
                          <a:effectLst/>
                          <a:latin typeface="Calibri" panose="020F0502020204030204" pitchFamily="34" charset="0"/>
                          <a:cs typeface="Calibri" panose="020F0502020204030204" pitchFamily="34" charset="0"/>
                        </a:rPr>
                        <a:t>, ειδικότερα των </a:t>
                      </a:r>
                      <a:r>
                        <a:rPr lang="el-GR" sz="1300" u="none" strike="noStrike" dirty="0" err="1">
                          <a:solidFill>
                            <a:schemeClr val="tx2"/>
                          </a:solidFill>
                          <a:effectLst/>
                          <a:latin typeface="Calibri" panose="020F0502020204030204" pitchFamily="34" charset="0"/>
                          <a:cs typeface="Calibri" panose="020F0502020204030204" pitchFamily="34" charset="0"/>
                        </a:rPr>
                        <a:t>μειονεκτουσών</a:t>
                      </a:r>
                      <a:r>
                        <a:rPr lang="el-GR" sz="1300" u="none" strike="noStrike" dirty="0">
                          <a:solidFill>
                            <a:schemeClr val="tx2"/>
                          </a:solidFill>
                          <a:effectLst/>
                          <a:latin typeface="Calibri" panose="020F0502020204030204" pitchFamily="34" charset="0"/>
                          <a:cs typeface="Calibri" panose="020F0502020204030204" pitchFamily="34" charset="0"/>
                        </a:rPr>
                        <a:t> ομάδων.</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tc>
                  <a:txBody>
                    <a:bodyPr/>
                    <a:lstStyle/>
                    <a:p>
                      <a:pPr marL="285750" indent="-285750" algn="l" fontAlgn="ctr">
                        <a:spcAft>
                          <a:spcPts val="300"/>
                        </a:spcAft>
                        <a:buFont typeface="Wingdings" panose="05000000000000000000" pitchFamily="2" charset="2"/>
                        <a:buChar char="v"/>
                      </a:pPr>
                      <a:r>
                        <a:rPr lang="el-GR" sz="1300" u="none" strike="noStrike" dirty="0" err="1">
                          <a:solidFill>
                            <a:schemeClr val="tx2"/>
                          </a:solidFill>
                          <a:effectLst/>
                          <a:latin typeface="Calibri" panose="020F0502020204030204" pitchFamily="34" charset="0"/>
                          <a:cs typeface="Calibri" panose="020F0502020204030204" pitchFamily="34" charset="0"/>
                        </a:rPr>
                        <a:t>Capacity</a:t>
                      </a:r>
                      <a:r>
                        <a:rPr lang="el-GR" sz="1300" u="none" strike="noStrike" dirty="0">
                          <a:solidFill>
                            <a:schemeClr val="tx2"/>
                          </a:solidFill>
                          <a:effectLst/>
                          <a:latin typeface="Calibri" panose="020F0502020204030204" pitchFamily="34" charset="0"/>
                          <a:cs typeface="Calibri" panose="020F0502020204030204" pitchFamily="34" charset="0"/>
                        </a:rPr>
                        <a:t> </a:t>
                      </a:r>
                      <a:r>
                        <a:rPr lang="el-GR" sz="1300" u="none" strike="noStrike" dirty="0" err="1">
                          <a:solidFill>
                            <a:schemeClr val="tx2"/>
                          </a:solidFill>
                          <a:effectLst/>
                          <a:latin typeface="Calibri" panose="020F0502020204030204" pitchFamily="34" charset="0"/>
                          <a:cs typeface="Calibri" panose="020F0502020204030204" pitchFamily="34" charset="0"/>
                        </a:rPr>
                        <a:t>building</a:t>
                      </a:r>
                      <a:r>
                        <a:rPr lang="el-GR" sz="1300" u="none" strike="noStrike" dirty="0">
                          <a:solidFill>
                            <a:schemeClr val="tx2"/>
                          </a:solidFill>
                          <a:effectLst/>
                          <a:latin typeface="Calibri" panose="020F0502020204030204" pitchFamily="34" charset="0"/>
                          <a:cs typeface="Calibri" panose="020F0502020204030204" pitchFamily="34" charset="0"/>
                        </a:rPr>
                        <a:t> για φορείς σχετικούς με την κοινωνική ένταξη </a:t>
                      </a:r>
                    </a:p>
                    <a:p>
                      <a:pPr marL="285750" indent="-285750" algn="l" fontAlgn="ctr">
                        <a:spcAft>
                          <a:spcPts val="3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για την συμμετοχή </a:t>
                      </a:r>
                      <a:r>
                        <a:rPr lang="el-GR" sz="1300" u="none" strike="noStrike" dirty="0" err="1">
                          <a:solidFill>
                            <a:schemeClr val="tx2"/>
                          </a:solidFill>
                          <a:effectLst/>
                          <a:latin typeface="Calibri" panose="020F0502020204030204" pitchFamily="34" charset="0"/>
                          <a:cs typeface="Calibri" panose="020F0502020204030204" pitchFamily="34" charset="0"/>
                        </a:rPr>
                        <a:t>ΑμεΑ</a:t>
                      </a:r>
                      <a:r>
                        <a:rPr lang="el-GR" sz="1300" u="none" strike="noStrike" dirty="0">
                          <a:solidFill>
                            <a:schemeClr val="tx2"/>
                          </a:solidFill>
                          <a:effectLst/>
                          <a:latin typeface="Calibri" panose="020F0502020204030204" pitchFamily="34" charset="0"/>
                          <a:cs typeface="Calibri" panose="020F0502020204030204" pitchFamily="34" charset="0"/>
                        </a:rPr>
                        <a:t>, Ηλικιωμένων στον αθλητισμό, τον πολιτισμό και την ενεργή κοινωνική ζωή χωρίς αποκλεισμούς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3356" marR="3356" marT="3356" marB="0" anchor="ctr"/>
                </a:tc>
                <a:extLst>
                  <a:ext uri="{0D108BD9-81ED-4DB2-BD59-A6C34878D82A}">
                    <a16:rowId xmlns:a16="http://schemas.microsoft.com/office/drawing/2014/main" val="2250692990"/>
                  </a:ext>
                </a:extLst>
              </a:tr>
            </a:tbl>
          </a:graphicData>
        </a:graphic>
      </p:graphicFrame>
      <p:sp>
        <p:nvSpPr>
          <p:cNvPr id="3" name="Θέση υποσέλιδου 2"/>
          <p:cNvSpPr>
            <a:spLocks noGrp="1"/>
          </p:cNvSpPr>
          <p:nvPr>
            <p:ph type="ftr" sz="quarter" idx="11"/>
          </p:nvPr>
        </p:nvSpPr>
        <p:spPr>
          <a:xfrm>
            <a:off x="581192" y="6271492"/>
            <a:ext cx="11197150" cy="517548"/>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122395"/>
            <a:ext cx="3731260" cy="606581"/>
          </a:xfrm>
          <a:prstGeom prst="rect">
            <a:avLst/>
          </a:prstGeom>
        </p:spPr>
      </p:pic>
    </p:spTree>
    <p:extLst>
      <p:ext uri="{BB962C8B-B14F-4D97-AF65-F5344CB8AC3E}">
        <p14:creationId xmlns:p14="http://schemas.microsoft.com/office/powerpoint/2010/main" val="1066080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487680" y="686890"/>
            <a:ext cx="3648891" cy="2552700"/>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04.02 </a:t>
            </a:r>
            <a:r>
              <a:rPr lang="en-US" b="1" dirty="0">
                <a:solidFill>
                  <a:srgbClr val="C00000"/>
                </a:solidFill>
                <a:latin typeface="Calibri" panose="020F0502020204030204" pitchFamily="34" charset="0"/>
                <a:cs typeface="Calibri" panose="020F0502020204030204" pitchFamily="34" charset="0"/>
              </a:rPr>
              <a:t>(B)</a:t>
            </a:r>
            <a:r>
              <a:rPr lang="en-US" sz="1800" b="1" dirty="0">
                <a:latin typeface="Calibri" panose="020F0502020204030204" pitchFamily="34" charset="0"/>
                <a:cs typeface="Calibri" panose="020F0502020204030204" pitchFamily="34" charset="0"/>
              </a:rPr>
              <a:t/>
            </a:r>
            <a:br>
              <a:rPr lang="en-US" sz="1800" b="1" dirty="0">
                <a:latin typeface="Calibri" panose="020F0502020204030204" pitchFamily="34" charset="0"/>
                <a:cs typeface="Calibri" panose="020F0502020204030204" pitchFamily="34" charset="0"/>
              </a:rPr>
            </a:br>
            <a:r>
              <a:rPr lang="el-GR" sz="1600" dirty="0">
                <a:solidFill>
                  <a:schemeClr val="bg2">
                    <a:lumMod val="10000"/>
                  </a:schemeClr>
                </a:solidFill>
                <a:latin typeface="Calibri" panose="020F0502020204030204" pitchFamily="34" charset="0"/>
                <a:cs typeface="Calibri" panose="020F0502020204030204" pitchFamily="34" charset="0"/>
              </a:rPr>
              <a:t>ΕΝΙΣΧΥΣΗ ΚΟΙΝΩΝΙΚΗΣ ΣΥΝΟΧΗΣ ΜΕΣΑ ΑΠΟ ΤΗΝ ΑΝΑΒΑΘΜΙΣΗ ΜΗΧΑΝΙΣΜΩΝ ΓΙΑ ΤΗ ΣΤΗΡΙΞΗ ΤΟΥ ΑΝΘΡΩΠΙΝΟΥ ΔΥΝΑΜΙΚΟΥ, ΑΠΑΣΧΟΛΗΣΗΣ, ΕΚΠΑΙΔΕΥΣΗΣ, ΥΓΕΙΟΝΟΜΙΚΗΣ ΠΕΡΙΘΑΛΨΗΣ, ΚΟΙΝ</a:t>
            </a:r>
            <a:r>
              <a:rPr lang="en-US" sz="1600" dirty="0">
                <a:solidFill>
                  <a:schemeClr val="bg2">
                    <a:lumMod val="10000"/>
                  </a:schemeClr>
                </a:solidFill>
                <a:latin typeface="Calibri" panose="020F0502020204030204" pitchFamily="34" charset="0"/>
                <a:cs typeface="Calibri" panose="020F0502020204030204" pitchFamily="34" charset="0"/>
              </a:rPr>
              <a:t>/</a:t>
            </a:r>
            <a:r>
              <a:rPr lang="el-GR" sz="1600" dirty="0">
                <a:solidFill>
                  <a:schemeClr val="bg2">
                    <a:lumMod val="10000"/>
                  </a:schemeClr>
                </a:solidFill>
                <a:latin typeface="Calibri" panose="020F0502020204030204" pitchFamily="34" charset="0"/>
                <a:cs typeface="Calibri" panose="020F0502020204030204" pitchFamily="34" charset="0"/>
              </a:rPr>
              <a:t>ΚΗΣ ΕΝΤΑΞΗΣ, ΙΣΟΤΗΤΑΣ ΤΩΝ ΕΥΚΑΙΡΙΩΝ ΚΑΙ ΤΗΝ ΑΝΤΙΜΕΤΩΠΙΣΗ ΚΙΝΔΥΝΩΝ ΦΤΩΧΕΙΑΣ ΚΑΙ ΚΟΙΝΩΝΙΚΟΥ ΑΠΟΚΛΕΙΣΜΟΥ.</a:t>
            </a: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80" y="3154680"/>
            <a:ext cx="3570514" cy="2880360"/>
          </a:xfrm>
        </p:spPr>
        <p:txBody>
          <a:bodyPr>
            <a:noAutofit/>
          </a:bodyPr>
          <a:lstStyle/>
          <a:p>
            <a:pPr>
              <a:spcBef>
                <a:spcPts val="0"/>
              </a:spcBef>
            </a:pPr>
            <a:r>
              <a:rPr lang="el-GR" sz="1000" b="1" dirty="0">
                <a:solidFill>
                  <a:schemeClr val="tx1"/>
                </a:solidFill>
                <a:latin typeface="Calibri" panose="020F0502020204030204" pitchFamily="34" charset="0"/>
                <a:cs typeface="Calibri" panose="020F0502020204030204" pitchFamily="34" charset="0"/>
              </a:rPr>
              <a:t>ESO4.9</a:t>
            </a:r>
            <a:r>
              <a:rPr lang="el-GR" sz="1000" dirty="0">
                <a:solidFill>
                  <a:schemeClr val="tx1"/>
                </a:solidFill>
                <a:latin typeface="Calibri" panose="020F0502020204030204" pitchFamily="34" charset="0"/>
                <a:cs typeface="Calibri" panose="020F0502020204030204" pitchFamily="34" charset="0"/>
              </a:rPr>
              <a:t> - Προώθηση της κοινωνικοοικονομικής ένταξης υπηκόων τρίτων χωρών, συμπεριλαμβανομένων των μεταναστών </a:t>
            </a:r>
          </a:p>
          <a:p>
            <a:pPr>
              <a:spcBef>
                <a:spcPts val="0"/>
              </a:spcBef>
            </a:pPr>
            <a:r>
              <a:rPr lang="el-GR" sz="1000" b="1" dirty="0">
                <a:solidFill>
                  <a:schemeClr val="tx1"/>
                </a:solidFill>
                <a:latin typeface="Calibri" panose="020F0502020204030204" pitchFamily="34" charset="0"/>
                <a:cs typeface="Calibri" panose="020F0502020204030204" pitchFamily="34" charset="0"/>
              </a:rPr>
              <a:t>ESO4.10</a:t>
            </a:r>
            <a:r>
              <a:rPr lang="el-GR" sz="1000" dirty="0">
                <a:solidFill>
                  <a:schemeClr val="tx1"/>
                </a:solidFill>
                <a:latin typeface="Calibri" panose="020F0502020204030204" pitchFamily="34" charset="0"/>
                <a:cs typeface="Calibri" panose="020F0502020204030204" pitchFamily="34" charset="0"/>
              </a:rPr>
              <a:t> - Προώθηση της κοινωνικοοικονομικής ένταξης των περιθωριοποιημένων κοινοτήτων, όπως οι </a:t>
            </a:r>
            <a:r>
              <a:rPr lang="el-GR" sz="1000" dirty="0" err="1">
                <a:solidFill>
                  <a:schemeClr val="tx1"/>
                </a:solidFill>
                <a:latin typeface="Calibri" panose="020F0502020204030204" pitchFamily="34" charset="0"/>
                <a:cs typeface="Calibri" panose="020F0502020204030204" pitchFamily="34" charset="0"/>
              </a:rPr>
              <a:t>Ρομά</a:t>
            </a:r>
            <a:endParaRPr lang="el-GR" sz="1000" dirty="0">
              <a:solidFill>
                <a:schemeClr val="tx1"/>
              </a:solidFill>
              <a:latin typeface="Calibri" panose="020F0502020204030204" pitchFamily="34" charset="0"/>
              <a:cs typeface="Calibri" panose="020F0502020204030204" pitchFamily="34" charset="0"/>
            </a:endParaRPr>
          </a:p>
          <a:p>
            <a:pPr>
              <a:spcBef>
                <a:spcPts val="0"/>
              </a:spcBef>
            </a:pPr>
            <a:r>
              <a:rPr lang="el-GR" sz="1000" b="1" dirty="0">
                <a:solidFill>
                  <a:schemeClr val="tx1"/>
                </a:solidFill>
                <a:latin typeface="Calibri" panose="020F0502020204030204" pitchFamily="34" charset="0"/>
                <a:cs typeface="Calibri" panose="020F0502020204030204" pitchFamily="34" charset="0"/>
              </a:rPr>
              <a:t>ESO4.11</a:t>
            </a:r>
            <a:r>
              <a:rPr lang="el-GR" sz="1000" dirty="0">
                <a:solidFill>
                  <a:schemeClr val="tx1"/>
                </a:solidFill>
                <a:latin typeface="Calibri" panose="020F0502020204030204" pitchFamily="34" charset="0"/>
                <a:cs typeface="Calibri" panose="020F0502020204030204" pitchFamily="34" charset="0"/>
              </a:rPr>
              <a:t> - Ενίσχυση της ισότιμης και έγκαιρης πρόσβασης σε ποιοτικές, βιώσιμες και οικονομικά προσιτές υπηρεσίες, συμπεριλαμβανομένων υπηρεσιών που προάγουν την πρόσβαση σε στέγαση και φροντίδα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προώθησης της πρόσβασης στην κοινωνική προστασία, </a:t>
            </a:r>
            <a:endParaRPr lang="en-US" sz="1000" dirty="0">
              <a:solidFill>
                <a:schemeClr val="tx1"/>
              </a:solidFill>
              <a:latin typeface="Calibri" panose="020F0502020204030204" pitchFamily="34" charset="0"/>
              <a:cs typeface="Calibri" panose="020F0502020204030204" pitchFamily="34" charset="0"/>
            </a:endParaRPr>
          </a:p>
          <a:p>
            <a:pPr>
              <a:spcBef>
                <a:spcPts val="0"/>
              </a:spcBef>
            </a:pPr>
            <a:r>
              <a:rPr lang="el-GR" sz="1000" b="1" dirty="0">
                <a:solidFill>
                  <a:schemeClr val="tx1"/>
                </a:solidFill>
                <a:latin typeface="Calibri" panose="020F0502020204030204" pitchFamily="34" charset="0"/>
                <a:cs typeface="Calibri" panose="020F0502020204030204" pitchFamily="34" charset="0"/>
              </a:rPr>
              <a:t>ESO4.12</a:t>
            </a:r>
            <a:r>
              <a:rPr lang="el-GR" sz="1000" dirty="0">
                <a:solidFill>
                  <a:schemeClr val="tx1"/>
                </a:solidFill>
                <a:latin typeface="Calibri" panose="020F0502020204030204" pitchFamily="34" charset="0"/>
                <a:cs typeface="Calibri" panose="020F0502020204030204" pitchFamily="34" charset="0"/>
              </a:rPr>
              <a:t>. Προώθηση της κοινωνικής ένταξης των ατόμων που αντιμετωπίζουν κίνδυνο φτώχειας ή κοινωνικού αποκλεισμού, συμπεριλαμβανομένων των απόρων και των παιδιών</a:t>
            </a:r>
          </a:p>
        </p:txBody>
      </p:sp>
      <p:graphicFrame>
        <p:nvGraphicFramePr>
          <p:cNvPr id="7" name="Chart 6">
            <a:extLst>
              <a:ext uri="{FF2B5EF4-FFF2-40B4-BE49-F238E27FC236}">
                <a16:creationId xmlns:a16="http://schemas.microsoft.com/office/drawing/2014/main" id="{68C8E951-7AE8-440A-BC62-4FC79BE262A2}"/>
              </a:ext>
            </a:extLst>
          </p:cNvPr>
          <p:cNvGraphicFramePr>
            <a:graphicFrameLocks/>
          </p:cNvGraphicFramePr>
          <p:nvPr>
            <p:extLst>
              <p:ext uri="{D42A27DB-BD31-4B8C-83A1-F6EECF244321}">
                <p14:modId xmlns:p14="http://schemas.microsoft.com/office/powerpoint/2010/main" val="3291893073"/>
              </p:ext>
            </p:extLst>
          </p:nvPr>
        </p:nvGraphicFramePr>
        <p:xfrm>
          <a:off x="4058194" y="678181"/>
          <a:ext cx="7394013" cy="494537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8EBC5CB-CA73-44A8-A994-AD198DCD50B1}"/>
              </a:ext>
            </a:extLst>
          </p:cNvPr>
          <p:cNvSpPr/>
          <p:nvPr/>
        </p:nvSpPr>
        <p:spPr>
          <a:xfrm>
            <a:off x="9052561" y="851262"/>
            <a:ext cx="2180190" cy="38317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108.094.234</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2" y="6160656"/>
            <a:ext cx="11306008" cy="657060"/>
          </a:xfrm>
        </p:spPr>
        <p:txBody>
          <a:bodyPr/>
          <a:lstStyle/>
          <a:p>
            <a:pPr algn="ctr"/>
            <a:endParaRPr lang="en-US" dirty="0">
              <a:solidFill>
                <a:schemeClr val="tx1"/>
              </a:solidFill>
            </a:endParaRPr>
          </a:p>
        </p:txBody>
      </p:sp>
      <p:pic>
        <p:nvPicPr>
          <p:cNvPr id="9" name="Εικόνα 8"/>
          <p:cNvPicPr/>
          <p:nvPr/>
        </p:nvPicPr>
        <p:blipFill>
          <a:blip r:embed="rId4" cstate="print">
            <a:extLst>
              <a:ext uri="{28A0092B-C50C-407E-A947-70E740481C1C}">
                <a14:useLocalDpi xmlns:a14="http://schemas.microsoft.com/office/drawing/2010/main" val="0"/>
              </a:ext>
            </a:extLst>
          </a:blip>
          <a:stretch>
            <a:fillRect/>
          </a:stretch>
        </p:blipFill>
        <p:spPr>
          <a:xfrm>
            <a:off x="4244169" y="6160656"/>
            <a:ext cx="3731260" cy="568320"/>
          </a:xfrm>
          <a:prstGeom prst="rect">
            <a:avLst/>
          </a:prstGeom>
        </p:spPr>
      </p:pic>
    </p:spTree>
    <p:extLst>
      <p:ext uri="{BB962C8B-B14F-4D97-AF65-F5344CB8AC3E}">
        <p14:creationId xmlns:p14="http://schemas.microsoft.com/office/powerpoint/2010/main" val="162001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FD8C899-EC09-45E7-8FE3-6F0C5E540EC3}"/>
              </a:ext>
            </a:extLst>
          </p:cNvPr>
          <p:cNvGraphicFramePr>
            <a:graphicFrameLocks noGrp="1"/>
          </p:cNvGraphicFramePr>
          <p:nvPr>
            <p:extLst>
              <p:ext uri="{D42A27DB-BD31-4B8C-83A1-F6EECF244321}">
                <p14:modId xmlns:p14="http://schemas.microsoft.com/office/powerpoint/2010/main" val="1936930502"/>
              </p:ext>
            </p:extLst>
          </p:nvPr>
        </p:nvGraphicFramePr>
        <p:xfrm>
          <a:off x="426720" y="876527"/>
          <a:ext cx="11460480" cy="4409576"/>
        </p:xfrm>
        <a:graphic>
          <a:graphicData uri="http://schemas.openxmlformats.org/drawingml/2006/table">
            <a:tbl>
              <a:tblPr>
                <a:tableStyleId>{22838BEF-8BB2-4498-84A7-C5851F593DF1}</a:tableStyleId>
              </a:tblPr>
              <a:tblGrid>
                <a:gridCol w="2908663">
                  <a:extLst>
                    <a:ext uri="{9D8B030D-6E8A-4147-A177-3AD203B41FA5}">
                      <a16:colId xmlns:a16="http://schemas.microsoft.com/office/drawing/2014/main" val="3799332593"/>
                    </a:ext>
                  </a:extLst>
                </a:gridCol>
                <a:gridCol w="8551817">
                  <a:extLst>
                    <a:ext uri="{9D8B030D-6E8A-4147-A177-3AD203B41FA5}">
                      <a16:colId xmlns:a16="http://schemas.microsoft.com/office/drawing/2014/main" val="1178959588"/>
                    </a:ext>
                  </a:extLst>
                </a:gridCol>
              </a:tblGrid>
              <a:tr h="338710">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587" marR="4587" marT="4587" marB="0" anchor="b">
                    <a:solidFill>
                      <a:schemeClr val="accent5"/>
                    </a:solidFill>
                  </a:tcPr>
                </a:tc>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587" marR="4587" marT="4587" marB="0" anchor="b">
                    <a:solidFill>
                      <a:schemeClr val="accent5"/>
                    </a:solidFill>
                  </a:tcPr>
                </a:tc>
                <a:extLst>
                  <a:ext uri="{0D108BD9-81ED-4DB2-BD59-A6C34878D82A}">
                    <a16:rowId xmlns:a16="http://schemas.microsoft.com/office/drawing/2014/main" val="3235984859"/>
                  </a:ext>
                </a:extLst>
              </a:tr>
              <a:tr h="1213151">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ESO4.9.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κοινωνικοοικονομικής ένταξης υπηκόων τρίτων χωρών, συμπεριλαμβανομένων των μεταναστών.</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tc>
                  <a:txBody>
                    <a:bodyPr/>
                    <a:lstStyle/>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Ολοκληρωμένες δράσεις ένταξης Υπηκόων τρίτων χωρών στην αγορά εργασίας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Πρόγραμμα κατάρτισης διαπολιτισμικών μεσολαβητών.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Παροχή υπηρεσιών διαπολιτισμικής μεσολάβησης σε υπηρεσίες υγείας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extLst>
                  <a:ext uri="{0D108BD9-81ED-4DB2-BD59-A6C34878D82A}">
                    <a16:rowId xmlns:a16="http://schemas.microsoft.com/office/drawing/2014/main" val="3212359350"/>
                  </a:ext>
                </a:extLst>
              </a:tr>
              <a:tr h="1057842">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ESO4.10.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κοινωνικοοικονομικής ένταξης των περιθωριοποιημένων κοινοτήτων, όπως οι </a:t>
                      </a:r>
                      <a:r>
                        <a:rPr lang="el-GR" sz="1300" u="none" strike="noStrike" dirty="0" err="1">
                          <a:solidFill>
                            <a:schemeClr val="tx2"/>
                          </a:solidFill>
                          <a:effectLst/>
                          <a:latin typeface="Calibri" panose="020F0502020204030204" pitchFamily="34" charset="0"/>
                          <a:cs typeface="Calibri" panose="020F0502020204030204" pitchFamily="34" charset="0"/>
                        </a:rPr>
                        <a:t>Ρομά</a:t>
                      </a:r>
                      <a:r>
                        <a:rPr lang="el-GR" sz="1300" u="none" strike="noStrike" dirty="0">
                          <a:solidFill>
                            <a:schemeClr val="tx2"/>
                          </a:solidFill>
                          <a:effectLst/>
                          <a:latin typeface="Calibri" panose="020F0502020204030204" pitchFamily="34" charset="0"/>
                          <a:cs typeface="Calibri" panose="020F0502020204030204" pitchFamily="34" charset="0"/>
                        </a:rPr>
                        <a:t>.</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tc>
                  <a:txBody>
                    <a:bodyPr/>
                    <a:lstStyle/>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Ολοκληρωμένα προγράμματα για την κοινωνικοοικονομική ενσωμάτωση των </a:t>
                      </a:r>
                      <a:r>
                        <a:rPr lang="el-GR" sz="1300" u="none" strike="noStrike" dirty="0" err="1">
                          <a:solidFill>
                            <a:schemeClr val="tx2"/>
                          </a:solidFill>
                          <a:effectLst/>
                          <a:latin typeface="Calibri" panose="020F0502020204030204" pitchFamily="34" charset="0"/>
                          <a:cs typeface="Calibri" panose="020F0502020204030204" pitchFamily="34" charset="0"/>
                        </a:rPr>
                        <a:t>Ρομά</a:t>
                      </a:r>
                      <a:r>
                        <a:rPr lang="el-GR" sz="1300" u="none" strike="noStrike" dirty="0">
                          <a:solidFill>
                            <a:schemeClr val="tx2"/>
                          </a:solidFill>
                          <a:effectLst/>
                          <a:latin typeface="Calibri" panose="020F0502020204030204" pitchFamily="34" charset="0"/>
                          <a:cs typeface="Calibri" panose="020F0502020204030204" pitchFamily="34" charset="0"/>
                        </a:rPr>
                        <a:t> στην κοινότητα [Δράσεις ένταξης στην αγορά εργασίας, στεγαστικής αρωγής]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Λοιπές δράσεις υποστήριξης των </a:t>
                      </a:r>
                      <a:r>
                        <a:rPr lang="el-GR" sz="1300" u="none" strike="noStrike" dirty="0" err="1">
                          <a:solidFill>
                            <a:schemeClr val="tx2"/>
                          </a:solidFill>
                          <a:effectLst/>
                          <a:latin typeface="Calibri" panose="020F0502020204030204" pitchFamily="34" charset="0"/>
                          <a:cs typeface="Calibri" panose="020F0502020204030204" pitchFamily="34" charset="0"/>
                        </a:rPr>
                        <a:t>Ρομά</a:t>
                      </a:r>
                      <a:r>
                        <a:rPr lang="el-GR" sz="1300" u="none" strike="noStrike" dirty="0">
                          <a:solidFill>
                            <a:schemeClr val="tx2"/>
                          </a:solidFill>
                          <a:effectLst/>
                          <a:latin typeface="Calibri" panose="020F0502020204030204" pitchFamily="34" charset="0"/>
                          <a:cs typeface="Calibri" panose="020F0502020204030204" pitchFamily="34" charset="0"/>
                        </a:rPr>
                        <a:t> για βελτίωση συνθηκών διαβίωσης (Ομάδες Βελτίωσης συνθηκών διαβίωσης)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extLst>
                  <a:ext uri="{0D108BD9-81ED-4DB2-BD59-A6C34878D82A}">
                    <a16:rowId xmlns:a16="http://schemas.microsoft.com/office/drawing/2014/main" val="3313715719"/>
                  </a:ext>
                </a:extLst>
              </a:tr>
              <a:tr h="1799873">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ESO4.12. </a:t>
                      </a: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κοινωνικής ένταξης των ατόμων που αντιμετωπίζουν κίνδυνο φτώχειας ή κοινωνικού αποκλεισμού, συμπεριλαμβανομένων των απόρων και των παιδιών</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tc>
                  <a:txBody>
                    <a:bodyPr/>
                    <a:lstStyle/>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Δομές αστέγων.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Υποστήριξη εφήβων σε υποβαθμισμένες περιοχές.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Ολοκληρωμένα σχέδια τοπικών δράσεων για την αντιμετώπιση της παιδικής φτώχειας.</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Δράσεις στεγαστικής συνδρομής για άτομα/οικογένειες που βρίσκονται σε </a:t>
                      </a:r>
                      <a:r>
                        <a:rPr lang="el-GR" sz="1300" u="none" strike="noStrike" dirty="0" err="1">
                          <a:solidFill>
                            <a:schemeClr val="tx2"/>
                          </a:solidFill>
                          <a:effectLst/>
                          <a:latin typeface="Calibri" panose="020F0502020204030204" pitchFamily="34" charset="0"/>
                          <a:cs typeface="Calibri" panose="020F0502020204030204" pitchFamily="34" charset="0"/>
                        </a:rPr>
                        <a:t>αστεγία</a:t>
                      </a:r>
                      <a:r>
                        <a:rPr lang="el-GR" sz="1300" u="none" strike="noStrike" dirty="0">
                          <a:solidFill>
                            <a:schemeClr val="tx2"/>
                          </a:solidFill>
                          <a:effectLst/>
                          <a:latin typeface="Calibri" panose="020F0502020204030204" pitchFamily="34" charset="0"/>
                          <a:cs typeface="Calibri" panose="020F0502020204030204" pitchFamily="34" charset="0"/>
                        </a:rPr>
                        <a:t> ή κίνδυνο </a:t>
                      </a:r>
                      <a:r>
                        <a:rPr lang="el-GR" sz="1300" u="none" strike="noStrike" dirty="0" err="1">
                          <a:solidFill>
                            <a:schemeClr val="tx2"/>
                          </a:solidFill>
                          <a:effectLst/>
                          <a:latin typeface="Calibri" panose="020F0502020204030204" pitchFamily="34" charset="0"/>
                          <a:cs typeface="Calibri" panose="020F0502020204030204" pitchFamily="34" charset="0"/>
                        </a:rPr>
                        <a:t>αστεγίας</a:t>
                      </a:r>
                      <a:endParaRPr lang="el-GR" sz="1300" u="none" strike="noStrike" dirty="0">
                        <a:solidFill>
                          <a:schemeClr val="tx2"/>
                        </a:solidFill>
                        <a:effectLst/>
                        <a:latin typeface="Calibri" panose="020F0502020204030204" pitchFamily="34" charset="0"/>
                        <a:cs typeface="Calibri" panose="020F0502020204030204" pitchFamily="34" charset="0"/>
                      </a:endParaRP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Προώθηση της Κοινωνικής Συνοχής στο πλαίσιο Στρατηγικών Ολοκληρωμένης Χωρικής Επένδυσης (Αντιμετώπιση κινδύνου φτώχιας ή αποκλεισμού για απόρους και παιδιά)</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extLst>
                  <a:ext uri="{0D108BD9-81ED-4DB2-BD59-A6C34878D82A}">
                    <a16:rowId xmlns:a16="http://schemas.microsoft.com/office/drawing/2014/main" val="3292765050"/>
                  </a:ext>
                </a:extLst>
              </a:tr>
            </a:tbl>
          </a:graphicData>
        </a:graphic>
      </p:graphicFrame>
      <p:sp>
        <p:nvSpPr>
          <p:cNvPr id="2" name="Θέση υποσέλιδου 1"/>
          <p:cNvSpPr>
            <a:spLocks noGrp="1"/>
          </p:cNvSpPr>
          <p:nvPr>
            <p:ph type="ftr" sz="quarter" idx="11"/>
          </p:nvPr>
        </p:nvSpPr>
        <p:spPr>
          <a:xfrm>
            <a:off x="581191" y="5994400"/>
            <a:ext cx="11167463" cy="794639"/>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068291"/>
            <a:ext cx="3731260" cy="660685"/>
          </a:xfrm>
          <a:prstGeom prst="rect">
            <a:avLst/>
          </a:prstGeom>
        </p:spPr>
      </p:pic>
    </p:spTree>
    <p:extLst>
      <p:ext uri="{BB962C8B-B14F-4D97-AF65-F5344CB8AC3E}">
        <p14:creationId xmlns:p14="http://schemas.microsoft.com/office/powerpoint/2010/main" val="12921466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FD8C899-EC09-45E7-8FE3-6F0C5E540EC3}"/>
              </a:ext>
            </a:extLst>
          </p:cNvPr>
          <p:cNvGraphicFramePr>
            <a:graphicFrameLocks noGrp="1"/>
          </p:cNvGraphicFramePr>
          <p:nvPr>
            <p:extLst>
              <p:ext uri="{D42A27DB-BD31-4B8C-83A1-F6EECF244321}">
                <p14:modId xmlns:p14="http://schemas.microsoft.com/office/powerpoint/2010/main" val="2827084810"/>
              </p:ext>
            </p:extLst>
          </p:nvPr>
        </p:nvGraphicFramePr>
        <p:xfrm>
          <a:off x="365760" y="611607"/>
          <a:ext cx="11460480" cy="5634786"/>
        </p:xfrm>
        <a:graphic>
          <a:graphicData uri="http://schemas.openxmlformats.org/drawingml/2006/table">
            <a:tbl>
              <a:tblPr>
                <a:tableStyleId>{22838BEF-8BB2-4498-84A7-C5851F593DF1}</a:tableStyleId>
              </a:tblPr>
              <a:tblGrid>
                <a:gridCol w="2455817">
                  <a:extLst>
                    <a:ext uri="{9D8B030D-6E8A-4147-A177-3AD203B41FA5}">
                      <a16:colId xmlns:a16="http://schemas.microsoft.com/office/drawing/2014/main" val="3799332593"/>
                    </a:ext>
                  </a:extLst>
                </a:gridCol>
                <a:gridCol w="9004663">
                  <a:extLst>
                    <a:ext uri="{9D8B030D-6E8A-4147-A177-3AD203B41FA5}">
                      <a16:colId xmlns:a16="http://schemas.microsoft.com/office/drawing/2014/main" val="1178959588"/>
                    </a:ext>
                  </a:extLst>
                </a:gridCol>
              </a:tblGrid>
              <a:tr h="275879">
                <a:tc>
                  <a:txBody>
                    <a:bodyPr/>
                    <a:lstStyle/>
                    <a:p>
                      <a:pPr algn="l" fontAlgn="b">
                        <a:spcAft>
                          <a:spcPts val="600"/>
                        </a:spcAft>
                      </a:pPr>
                      <a:r>
                        <a:rPr lang="el-GR" sz="14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4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587" marR="4587" marT="4587" marB="0" anchor="ctr">
                    <a:solidFill>
                      <a:schemeClr val="accent5"/>
                    </a:solidFill>
                  </a:tcPr>
                </a:tc>
                <a:tc>
                  <a:txBody>
                    <a:bodyPr/>
                    <a:lstStyle/>
                    <a:p>
                      <a:pPr algn="l" fontAlgn="b">
                        <a:spcAft>
                          <a:spcPts val="600"/>
                        </a:spcAft>
                      </a:pPr>
                      <a:r>
                        <a:rPr lang="el-GR" sz="14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4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4587" marR="4587" marT="4587" marB="0" anchor="ctr">
                    <a:solidFill>
                      <a:schemeClr val="accent5"/>
                    </a:solidFill>
                  </a:tcPr>
                </a:tc>
                <a:extLst>
                  <a:ext uri="{0D108BD9-81ED-4DB2-BD59-A6C34878D82A}">
                    <a16:rowId xmlns:a16="http://schemas.microsoft.com/office/drawing/2014/main" val="3235984859"/>
                  </a:ext>
                </a:extLst>
              </a:tr>
              <a:tr h="2201794">
                <a:tc>
                  <a:txBody>
                    <a:bodyPr/>
                    <a:lstStyle/>
                    <a:p>
                      <a:pPr algn="l" fontAlgn="ctr">
                        <a:spcAft>
                          <a:spcPts val="600"/>
                        </a:spcAft>
                      </a:pPr>
                      <a:r>
                        <a:rPr lang="el-GR" sz="1200" b="1" u="none" strike="noStrike" dirty="0">
                          <a:solidFill>
                            <a:schemeClr val="tx2"/>
                          </a:solidFill>
                          <a:effectLst/>
                          <a:latin typeface="Calibri" panose="020F0502020204030204" pitchFamily="34" charset="0"/>
                          <a:cs typeface="Calibri" panose="020F0502020204030204" pitchFamily="34" charset="0"/>
                        </a:rPr>
                        <a:t>ESO4.11. </a:t>
                      </a:r>
                      <a:r>
                        <a:rPr lang="el-GR" sz="1200" u="none" strike="noStrike" dirty="0">
                          <a:solidFill>
                            <a:schemeClr val="tx2"/>
                          </a:solidFill>
                          <a:effectLst/>
                          <a:latin typeface="Calibri" panose="020F0502020204030204" pitchFamily="34" charset="0"/>
                          <a:cs typeface="Calibri" panose="020F0502020204030204" pitchFamily="34" charset="0"/>
                        </a:rPr>
                        <a:t>Ενίσχυση της ισότιμης και έγκαιρης πρόσβασης σε ποιοτικές, βιώσιμες και οικονομικά προσιτές υπηρεσίες, συμπεριλαμβανομένων υπηρεσιών που προάγουν την πρόσβαση σε στέγαση και φροντίδα με επίκεντρο τον άνθρωπο, συμπεριλαμβανομένης της υγειονομικής περίθαλψης· εκσυγχρονισμός των συστημάτων κοινωνικής προστασίας, συμπεριλαμβανομένης της προώθησης της πρόσβασης στην κοινωνική προστασία, με ειδική έμφαση στα παιδιά και στις μειονεκτούσες ομάδες· βελτίωση της προσβασιμότητας, μεταξύ άλλων για τα άτομα με αναπηρίες, της αποτελεσματικότητας και της ανθεκτικότητας των συστημάτων υγειονομικής περίθαλψης και των υπηρεσιών μακροχρόνιας περίθαλψης.</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tc>
                  <a:txBody>
                    <a:bodyPr/>
                    <a:lstStyle/>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Ενίσχυση Υπηρεσιών Πρωτοβάθμιας Φροντίδας Υγείας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Πρόγραμμα κοινωνικού φροντιστή και προσωπικού βοηθού </a:t>
                      </a:r>
                      <a:r>
                        <a:rPr lang="el-GR" sz="1200" u="none" strike="noStrike" dirty="0" err="1">
                          <a:solidFill>
                            <a:schemeClr val="tx2"/>
                          </a:solidFill>
                          <a:effectLst/>
                          <a:latin typeface="Calibri" panose="020F0502020204030204" pitchFamily="34" charset="0"/>
                          <a:cs typeface="Calibri" panose="020F0502020204030204" pitchFamily="34" charset="0"/>
                        </a:rPr>
                        <a:t>ΑμεΑ</a:t>
                      </a:r>
                      <a:r>
                        <a:rPr lang="el-GR" sz="1200" u="none" strike="noStrike" dirty="0">
                          <a:solidFill>
                            <a:schemeClr val="tx2"/>
                          </a:solidFill>
                          <a:effectLst/>
                          <a:latin typeface="Calibri" panose="020F0502020204030204" pitchFamily="34" charset="0"/>
                          <a:cs typeface="Calibri" panose="020F0502020204030204" pitchFamily="34" charset="0"/>
                        </a:rPr>
                        <a:t>, ηλικιωμένων κ.λπ.. (πιλοτική λειτουργία από RRF, θα υποστηριχθούν επιπλέον ωφελούμενα άτομα, πέραν αυτών της πιλοτικής εφαρμογής ΤΑΑ, με σκοπό την υποστήριξη 1,000 νέων ατόμων σε όλα τα περ. προγράμματα)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Ανάπτυξη ξενώνων άμεσης υποδοχής και βραχείας φιλοξενίας προς αναδοχή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Δράσεις για την προώθηση του θεσμού της αναδοχής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Υλοποίηση σχεδίων του μετασχηματισμού των υπηρεσιών για την </a:t>
                      </a:r>
                      <a:r>
                        <a:rPr lang="el-GR" sz="1200" u="none" strike="noStrike" dirty="0" err="1">
                          <a:solidFill>
                            <a:schemeClr val="tx2"/>
                          </a:solidFill>
                          <a:effectLst/>
                          <a:latin typeface="Calibri" panose="020F0502020204030204" pitchFamily="34" charset="0"/>
                          <a:cs typeface="Calibri" panose="020F0502020204030204" pitchFamily="34" charset="0"/>
                        </a:rPr>
                        <a:t>αποϊδρυματοποίηση</a:t>
                      </a:r>
                      <a:r>
                        <a:rPr lang="el-GR" sz="1200" u="none" strike="noStrike" dirty="0">
                          <a:solidFill>
                            <a:schemeClr val="tx2"/>
                          </a:solidFill>
                          <a:effectLst/>
                          <a:latin typeface="Calibri" panose="020F0502020204030204" pitchFamily="34" charset="0"/>
                          <a:cs typeface="Calibri" panose="020F0502020204030204" pitchFamily="34" charset="0"/>
                        </a:rPr>
                        <a:t> παιδιών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Δράση υποστήριξης μακροχρόνιας φροντίδας σε επίπεδο τοπικής κοινότητας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Κέντρα Κοινότητας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Δομές Παροχής Βασικών Αγαθών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Δομές καταπολέμησης της βίας κατά των γυναικών • Περιφερειακά Παρατηρητήρια Κοινωνικής Ένταξης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Κέντρα Ημερήσιας Φροντίδας Ηλικιωμένων [ΚΗΦΗ]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Κέντρα Διημέρευσης Ημερήσιας Φροντίδας [ΚΔΗΦ] Ατόμων με Αναπηρία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Στέγες Υποστηριζόμενης Διαβίωσης - ΣΥΔ </a:t>
                      </a:r>
                      <a:r>
                        <a:rPr lang="el-GR" sz="1200" u="none" strike="noStrike" dirty="0" err="1">
                          <a:solidFill>
                            <a:schemeClr val="tx2"/>
                          </a:solidFill>
                          <a:effectLst/>
                          <a:latin typeface="Calibri" panose="020F0502020204030204" pitchFamily="34" charset="0"/>
                          <a:cs typeface="Calibri" panose="020F0502020204030204" pitchFamily="34" charset="0"/>
                        </a:rPr>
                        <a:t>ΑμεΑ</a:t>
                      </a:r>
                      <a:r>
                        <a:rPr lang="el-GR" sz="1200" u="none" strike="noStrike" dirty="0">
                          <a:solidFill>
                            <a:schemeClr val="tx2"/>
                          </a:solidFill>
                          <a:effectLst/>
                          <a:latin typeface="Calibri" panose="020F0502020204030204" pitchFamily="34" charset="0"/>
                          <a:cs typeface="Calibri" panose="020F0502020204030204" pitchFamily="34" charset="0"/>
                        </a:rPr>
                        <a:t>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Στέγες Υποστηριζόμενης Διαβίωσης - ΣΥΔ Εφήβων (Εγγύηση για Παιδί) (πιλοτική λειτουργία RRF)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Στέγες Υποστηριζόμενης Διαβίωσης - ΣΥΔ ΥΤΧ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Ενίσχυση Υπηρεσιών Ψυχικής Υγείας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Ανάπτυξη υπηρεσιών για την αντιμετώπιση της εξάρτησης (Αλκοόλ, Ναρκωτικές ουσίες, κλπ.)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Δράσεις για τη προαγωγή και αγωγή υγείας, την πρόληψη και μακροχρόνια φροντίδα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Προώθηση και υποστήριξη παιδιών για την ένταξή τους στην προσχολική εκπαίδευση καθώς και για τη πρόσβασή παιδιών σχολικής ηλικίας, εφήβων και ατόμων με αναπηρία, σε υπηρεσίες δημιουργικής απασχόλησης (Εγγύηση για Παιδί)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Μονάδες Βραχείας Φροντίδας Ηλικιωμένων (ΜΒΦΗ) </a:t>
                      </a:r>
                    </a:p>
                    <a:p>
                      <a:pPr marL="171450" indent="-171450" algn="l" fontAlgn="ctr">
                        <a:spcAft>
                          <a:spcPts val="400"/>
                        </a:spcAft>
                        <a:buFont typeface="Wingdings" panose="05000000000000000000" pitchFamily="2" charset="2"/>
                        <a:buChar char="v"/>
                      </a:pPr>
                      <a:r>
                        <a:rPr lang="el-GR" sz="1200" u="none" strike="noStrike" dirty="0">
                          <a:solidFill>
                            <a:schemeClr val="tx2"/>
                          </a:solidFill>
                          <a:effectLst/>
                          <a:latin typeface="Calibri" panose="020F0502020204030204" pitchFamily="34" charset="0"/>
                          <a:cs typeface="Calibri" panose="020F0502020204030204" pitchFamily="34" charset="0"/>
                        </a:rPr>
                        <a:t>Προώθηση της Κοινωνικής Συνοχής στο πλαίσιο Στρατηγικών Ολοκληρωμένης Χωρικής Επένδυσης (προσιτές υπηρεσίες, φροντίδα, </a:t>
                      </a:r>
                      <a:r>
                        <a:rPr lang="el-GR" sz="1200" u="none" strike="noStrike" dirty="0" err="1">
                          <a:solidFill>
                            <a:schemeClr val="tx2"/>
                          </a:solidFill>
                          <a:effectLst/>
                          <a:latin typeface="Calibri" panose="020F0502020204030204" pitchFamily="34" charset="0"/>
                          <a:cs typeface="Calibri" panose="020F0502020204030204" pitchFamily="34" charset="0"/>
                        </a:rPr>
                        <a:t>υγ</a:t>
                      </a:r>
                      <a:r>
                        <a:rPr lang="el-GR" sz="1200" u="none" strike="noStrike" dirty="0">
                          <a:solidFill>
                            <a:schemeClr val="tx2"/>
                          </a:solidFill>
                          <a:effectLst/>
                          <a:latin typeface="Calibri" panose="020F0502020204030204" pitchFamily="34" charset="0"/>
                          <a:cs typeface="Calibri" panose="020F0502020204030204" pitchFamily="34" charset="0"/>
                        </a:rPr>
                        <a:t>. περίθαλψη, μακροχρόνια περίθαλψη, κοινωνική προστασία)</a:t>
                      </a:r>
                      <a:endParaRPr lang="el-GR" sz="1200" b="0" i="0" u="none" strike="noStrike" dirty="0">
                        <a:solidFill>
                          <a:schemeClr val="tx2"/>
                        </a:solidFill>
                        <a:effectLst/>
                        <a:latin typeface="Calibri" panose="020F0502020204030204" pitchFamily="34" charset="0"/>
                        <a:cs typeface="Calibri" panose="020F0502020204030204" pitchFamily="34" charset="0"/>
                      </a:endParaRPr>
                    </a:p>
                  </a:txBody>
                  <a:tcPr marL="4587" marR="4587" marT="4587" marB="0" anchor="ctr"/>
                </a:tc>
                <a:extLst>
                  <a:ext uri="{0D108BD9-81ED-4DB2-BD59-A6C34878D82A}">
                    <a16:rowId xmlns:a16="http://schemas.microsoft.com/office/drawing/2014/main" val="245890505"/>
                  </a:ext>
                </a:extLst>
              </a:tr>
            </a:tbl>
          </a:graphicData>
        </a:graphic>
      </p:graphicFrame>
      <p:sp>
        <p:nvSpPr>
          <p:cNvPr id="2" name="Θέση υποσέλιδου 1"/>
          <p:cNvSpPr>
            <a:spLocks noGrp="1"/>
          </p:cNvSpPr>
          <p:nvPr>
            <p:ph type="ftr" sz="quarter" idx="11"/>
          </p:nvPr>
        </p:nvSpPr>
        <p:spPr>
          <a:xfrm>
            <a:off x="581192" y="6423914"/>
            <a:ext cx="11245048" cy="365125"/>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246393"/>
            <a:ext cx="3731260" cy="611607"/>
          </a:xfrm>
          <a:prstGeom prst="rect">
            <a:avLst/>
          </a:prstGeom>
        </p:spPr>
      </p:pic>
    </p:spTree>
    <p:extLst>
      <p:ext uri="{BB962C8B-B14F-4D97-AF65-F5344CB8AC3E}">
        <p14:creationId xmlns:p14="http://schemas.microsoft.com/office/powerpoint/2010/main" val="1644423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2" descr="timeline">
            <a:extLst>
              <a:ext uri="{FF2B5EF4-FFF2-40B4-BE49-F238E27FC236}">
                <a16:creationId xmlns:a16="http://schemas.microsoft.com/office/drawing/2014/main" id="{FF3F0D82-0AA6-45C3-8367-955CBFA02ED6}"/>
              </a:ext>
            </a:extLst>
          </p:cNvPr>
          <p:cNvGraphicFramePr>
            <a:graphicFrameLocks noGrp="1"/>
          </p:cNvGraphicFramePr>
          <p:nvPr>
            <p:ph idx="1"/>
            <p:extLst>
              <p:ext uri="{D42A27DB-BD31-4B8C-83A1-F6EECF244321}">
                <p14:modId xmlns:p14="http://schemas.microsoft.com/office/powerpoint/2010/main" val="886439074"/>
              </p:ext>
            </p:extLst>
          </p:nvPr>
        </p:nvGraphicFramePr>
        <p:xfrm>
          <a:off x="581025" y="2341563"/>
          <a:ext cx="11029950" cy="3633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A91D0159-16C0-49DB-9881-E44473E00EA1}"/>
              </a:ext>
            </a:extLst>
          </p:cNvPr>
          <p:cNvSpPr txBox="1"/>
          <p:nvPr/>
        </p:nvSpPr>
        <p:spPr>
          <a:xfrm>
            <a:off x="480441" y="667968"/>
            <a:ext cx="10400919" cy="1323439"/>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Το </a:t>
            </a:r>
            <a:r>
              <a:rPr lang="el-GR" sz="2000" b="1" dirty="0">
                <a:solidFill>
                  <a:schemeClr val="accent2"/>
                </a:solidFill>
                <a:latin typeface="Calibri" panose="020F0502020204030204" pitchFamily="34" charset="0"/>
                <a:cs typeface="Calibri" panose="020F0502020204030204" pitchFamily="34" charset="0"/>
              </a:rPr>
              <a:t>Πρόγραμμα «Στερεά Ελλάδα 2021-2027» </a:t>
            </a:r>
            <a:r>
              <a:rPr lang="el-GR" sz="2000" dirty="0">
                <a:solidFill>
                  <a:schemeClr val="tx2"/>
                </a:solidFill>
                <a:latin typeface="Calibri" panose="020F0502020204030204" pitchFamily="34" charset="0"/>
                <a:cs typeface="Calibri" panose="020F0502020204030204" pitchFamily="34" charset="0"/>
              </a:rPr>
              <a:t>εντάσσεται στα Περιφερειακά Προγράμματα  του Εταιρικού Συμφώνου Περιφερειακής Ανάπτυξης (ΕΣΠΑ) 2021-2027 και εφαρμόζεται με συγχρηματοδότηση του Ευρωπαϊκού Ταμείου Περιφερειακής Ανάπτυξης (ΕΤΠΑ) και του Ευρωπαϊκού Κοινωνικού Ταμείου (ΕΚΤ+). </a:t>
            </a:r>
          </a:p>
        </p:txBody>
      </p:sp>
      <p:sp>
        <p:nvSpPr>
          <p:cNvPr id="3" name="Θέση υποσέλιδου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37846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487680" y="1125039"/>
            <a:ext cx="3648891" cy="1592035"/>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05</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600" dirty="0">
                <a:solidFill>
                  <a:schemeClr val="bg2">
                    <a:lumMod val="10000"/>
                  </a:schemeClr>
                </a:solidFill>
                <a:latin typeface="Calibri" panose="020F0502020204030204" pitchFamily="34" charset="0"/>
                <a:cs typeface="Calibri" panose="020F0502020204030204" pitchFamily="34" charset="0"/>
              </a:rPr>
              <a:t>ΕΝΙΣΧΥΣΗ ΤΗΣ ΧΩΡΙΚΗΣ ΣΥΝΟΧΗΣ ΣΤΙΣ ΑΣΤΙΚΕΣ ΠΕΡΙΟΧΕΣ ΚΑΙ ΤΗΝ ΕΝΔΟΧΩΡΑ ΤΗΣ ΠΕΡΙΦΕΡΕΙΑΣ ΣΤΕΡΕΑΣ ΕΛΛΑΔΑΣ</a:t>
            </a: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80" y="2871216"/>
            <a:ext cx="3453384" cy="2707548"/>
          </a:xfrm>
        </p:spPr>
        <p:txBody>
          <a:bodyPr>
            <a:normAutofit/>
          </a:bodyPr>
          <a:lstStyle/>
          <a:p>
            <a:r>
              <a:rPr lang="el-GR" sz="1200" b="1" dirty="0">
                <a:solidFill>
                  <a:schemeClr val="tx1"/>
                </a:solidFill>
                <a:latin typeface="Calibri" panose="020F0502020204030204" pitchFamily="34" charset="0"/>
                <a:cs typeface="Calibri" panose="020F0502020204030204" pitchFamily="34" charset="0"/>
              </a:rPr>
              <a:t>RSO5.1 </a:t>
            </a:r>
            <a:r>
              <a:rPr lang="el-GR" sz="1200" dirty="0">
                <a:solidFill>
                  <a:schemeClr val="tx1"/>
                </a:solidFill>
                <a:latin typeface="Calibri" panose="020F0502020204030204" pitchFamily="34" charset="0"/>
                <a:cs typeface="Calibri" panose="020F0502020204030204" pitchFamily="34" charset="0"/>
              </a:rPr>
              <a:t>- 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p>
          <a:p>
            <a:r>
              <a:rPr lang="el-GR" sz="1200" b="1" dirty="0">
                <a:solidFill>
                  <a:schemeClr val="tx1"/>
                </a:solidFill>
                <a:latin typeface="Calibri" panose="020F0502020204030204" pitchFamily="34" charset="0"/>
                <a:cs typeface="Calibri" panose="020F0502020204030204" pitchFamily="34" charset="0"/>
              </a:rPr>
              <a:t>RSO5.2 </a:t>
            </a:r>
            <a:r>
              <a:rPr lang="el-GR" sz="1200" dirty="0">
                <a:solidFill>
                  <a:schemeClr val="tx1"/>
                </a:solidFill>
                <a:latin typeface="Calibri" panose="020F0502020204030204" pitchFamily="34" charset="0"/>
                <a:cs typeface="Calibri" panose="020F0502020204030204" pitchFamily="34" charset="0"/>
              </a:rPr>
              <a:t>- Ενίσχυση της ολοκληρωμένης και χωρίς αποκλεισμούς κοινωνικής, οικονομικής και περιβαλλοντικής τοπικής ανάπτυξης, του πολιτισμού, της φυσικής κληρονομιάς, του βιώσιμου τουρισμού και της ασφάλειας σε περιοχές πλην των αστικών</a:t>
            </a:r>
          </a:p>
        </p:txBody>
      </p:sp>
      <p:graphicFrame>
        <p:nvGraphicFramePr>
          <p:cNvPr id="6" name="Chart 5">
            <a:extLst>
              <a:ext uri="{FF2B5EF4-FFF2-40B4-BE49-F238E27FC236}">
                <a16:creationId xmlns:a16="http://schemas.microsoft.com/office/drawing/2014/main" id="{6D053E4D-3D91-4D43-858B-392C67030B8E}"/>
              </a:ext>
            </a:extLst>
          </p:cNvPr>
          <p:cNvGraphicFramePr>
            <a:graphicFrameLocks/>
          </p:cNvGraphicFramePr>
          <p:nvPr>
            <p:extLst>
              <p:ext uri="{D42A27DB-BD31-4B8C-83A1-F6EECF244321}">
                <p14:modId xmlns:p14="http://schemas.microsoft.com/office/powerpoint/2010/main" val="3924849004"/>
              </p:ext>
            </p:extLst>
          </p:nvPr>
        </p:nvGraphicFramePr>
        <p:xfrm>
          <a:off x="4425263" y="914455"/>
          <a:ext cx="7260336" cy="4379976"/>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8EBC5CB-CA73-44A8-A994-AD198DCD50B1}"/>
              </a:ext>
            </a:extLst>
          </p:cNvPr>
          <p:cNvSpPr/>
          <p:nvPr/>
        </p:nvSpPr>
        <p:spPr>
          <a:xfrm>
            <a:off x="8999874" y="1033217"/>
            <a:ext cx="2011679" cy="38317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76.301.517</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1" y="5948218"/>
            <a:ext cx="11287535" cy="869497"/>
          </a:xfrm>
        </p:spPr>
        <p:txBody>
          <a:bodyPr/>
          <a:lstStyle/>
          <a:p>
            <a:pPr algn="ctr"/>
            <a:endParaRPr lang="en-US" dirty="0"/>
          </a:p>
        </p:txBody>
      </p:sp>
      <p:pic>
        <p:nvPicPr>
          <p:cNvPr id="7" name="Εικόνα 6"/>
          <p:cNvPicPr/>
          <p:nvPr/>
        </p:nvPicPr>
        <p:blipFill>
          <a:blip r:embed="rId4" cstate="print">
            <a:extLst>
              <a:ext uri="{28A0092B-C50C-407E-A947-70E740481C1C}">
                <a14:useLocalDpi xmlns:a14="http://schemas.microsoft.com/office/drawing/2010/main" val="0"/>
              </a:ext>
            </a:extLst>
          </a:blip>
          <a:stretch>
            <a:fillRect/>
          </a:stretch>
        </p:blipFill>
        <p:spPr>
          <a:xfrm>
            <a:off x="4244169" y="6068291"/>
            <a:ext cx="3731260" cy="660685"/>
          </a:xfrm>
          <a:prstGeom prst="rect">
            <a:avLst/>
          </a:prstGeom>
        </p:spPr>
      </p:pic>
    </p:spTree>
    <p:extLst>
      <p:ext uri="{BB962C8B-B14F-4D97-AF65-F5344CB8AC3E}">
        <p14:creationId xmlns:p14="http://schemas.microsoft.com/office/powerpoint/2010/main" val="4016307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0E84CD8-A6B8-4A69-96BE-27154D89FFE6}"/>
              </a:ext>
            </a:extLst>
          </p:cNvPr>
          <p:cNvGraphicFramePr>
            <a:graphicFrameLocks noGrp="1"/>
          </p:cNvGraphicFramePr>
          <p:nvPr>
            <p:extLst>
              <p:ext uri="{D42A27DB-BD31-4B8C-83A1-F6EECF244321}">
                <p14:modId xmlns:p14="http://schemas.microsoft.com/office/powerpoint/2010/main" val="1547843463"/>
              </p:ext>
            </p:extLst>
          </p:nvPr>
        </p:nvGraphicFramePr>
        <p:xfrm>
          <a:off x="431573" y="679269"/>
          <a:ext cx="11328853" cy="5277057"/>
        </p:xfrm>
        <a:graphic>
          <a:graphicData uri="http://schemas.openxmlformats.org/drawingml/2006/table">
            <a:tbl>
              <a:tblPr>
                <a:tableStyleId>{69CF1AB2-1976-4502-BF36-3FF5EA218861}</a:tableStyleId>
              </a:tblPr>
              <a:tblGrid>
                <a:gridCol w="2853151">
                  <a:extLst>
                    <a:ext uri="{9D8B030D-6E8A-4147-A177-3AD203B41FA5}">
                      <a16:colId xmlns:a16="http://schemas.microsoft.com/office/drawing/2014/main" val="3374801366"/>
                    </a:ext>
                  </a:extLst>
                </a:gridCol>
                <a:gridCol w="8475702">
                  <a:extLst>
                    <a:ext uri="{9D8B030D-6E8A-4147-A177-3AD203B41FA5}">
                      <a16:colId xmlns:a16="http://schemas.microsoft.com/office/drawing/2014/main" val="2592033902"/>
                    </a:ext>
                  </a:extLst>
                </a:gridCol>
              </a:tblGrid>
              <a:tr h="277197">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8190" marR="8190" marT="8190" marB="0" anchor="b">
                    <a:solidFill>
                      <a:schemeClr val="accent1"/>
                    </a:solidFill>
                  </a:tcPr>
                </a:tc>
                <a:tc>
                  <a:txBody>
                    <a:bodyPr/>
                    <a:lstStyle/>
                    <a:p>
                      <a:pPr algn="l" fontAlgn="b"/>
                      <a:r>
                        <a:rPr lang="el-GR" sz="15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5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8190" marR="8190" marT="8190" marB="0" anchor="b">
                    <a:solidFill>
                      <a:schemeClr val="accent1"/>
                    </a:solidFill>
                  </a:tcPr>
                </a:tc>
                <a:extLst>
                  <a:ext uri="{0D108BD9-81ED-4DB2-BD59-A6C34878D82A}">
                    <a16:rowId xmlns:a16="http://schemas.microsoft.com/office/drawing/2014/main" val="3692156335"/>
                  </a:ext>
                </a:extLst>
              </a:tr>
              <a:tr h="2129456">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RSO5.1. </a:t>
                      </a:r>
                      <a:r>
                        <a:rPr lang="el-GR" sz="1300" u="none" strike="noStrike" dirty="0">
                          <a:solidFill>
                            <a:schemeClr val="tx2"/>
                          </a:solidFill>
                          <a:effectLst/>
                          <a:latin typeface="Calibri" panose="020F0502020204030204" pitchFamily="34" charset="0"/>
                          <a:cs typeface="Calibri" panose="020F0502020204030204" pitchFamily="34" charset="0"/>
                        </a:rPr>
                        <a:t>Ενίσχυση της ολοκληρωμένης και χωρίς αποκλεισμούς κοινωνικής, οικονομικής και περιβαλλοντικής ανάπτυξης, του πολιτισμού, της φυσικής κληρονομιάς, του βιώσιμου τουρισμού και της ασφάλειας στις αστικές περιοχές</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8190" marR="8190" marT="8190" marB="0" anchor="ctr"/>
                </a:tc>
                <a:tc>
                  <a:txBody>
                    <a:bodyPr/>
                    <a:lstStyle/>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Υποστήριξη της ψηφιοποίησης δημοσίων οργανισμών και ερευνητικών φορέων σε περιοχές ΒΑΑ</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Ενεργειακή Αναβάθμιση Δημοσίων Κτιρίων και Υποδομών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Κατασκευή Έργων Αντιπλημμυρικής Προστασίας σε περιοχές ΒΑΑ</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Κατασκευή/Αναβάθμιση Υποδομών Ύδρευσης σε περιοχές ΒΑΑ</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Υποδομή για καθαρές αστικές μεταφορές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Τροχαίο υλικό καθαρών αστικών μεταφορών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Υποδομές ποδηλασίας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Κατασκευή οδών για τη βελτίωση της συνδεσιμότητας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μονάδων προσχολικής εκπαίδευσης και φροντίδας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μονάδων πρωτοβάθμιας ή δευτεροβάθμιας εκπαίδευσης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Δημιουργία, επέκταση και εκσυγχρονισμός δομών στήριξης της απασχόλησης σε περιοχές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Προστασία, ανάδειξη και αξιοποίηση πολιτιστικών υποδομών σε περιοχές ΒΑΑ</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Υλική ανάπλαση και ασφάλεια δημόσιων χώρων σε περιοχές ΒΑΑ</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8190" marR="8190" marT="8190" marB="0" anchor="ctr"/>
                </a:tc>
                <a:extLst>
                  <a:ext uri="{0D108BD9-81ED-4DB2-BD59-A6C34878D82A}">
                    <a16:rowId xmlns:a16="http://schemas.microsoft.com/office/drawing/2014/main" val="2807811410"/>
                  </a:ext>
                </a:extLst>
              </a:tr>
              <a:tr h="1359576">
                <a:tc>
                  <a:txBody>
                    <a:bodyPr/>
                    <a:lstStyle/>
                    <a:p>
                      <a:pPr algn="l" fontAlgn="ctr"/>
                      <a:r>
                        <a:rPr lang="el-GR" sz="1300" b="1" u="none" strike="noStrike" dirty="0">
                          <a:solidFill>
                            <a:schemeClr val="tx2"/>
                          </a:solidFill>
                          <a:effectLst/>
                          <a:latin typeface="Calibri" panose="020F0502020204030204" pitchFamily="34" charset="0"/>
                          <a:cs typeface="Calibri" panose="020F0502020204030204" pitchFamily="34" charset="0"/>
                        </a:rPr>
                        <a:t>RSO5.2. </a:t>
                      </a:r>
                      <a:r>
                        <a:rPr lang="el-GR" sz="1300" u="none" strike="noStrike" dirty="0">
                          <a:solidFill>
                            <a:schemeClr val="tx2"/>
                          </a:solidFill>
                          <a:effectLst/>
                          <a:latin typeface="Calibri" panose="020F0502020204030204" pitchFamily="34" charset="0"/>
                          <a:cs typeface="Calibri" panose="020F0502020204030204" pitchFamily="34" charset="0"/>
                        </a:rPr>
                        <a:t>Ενίσχυση της ολοκληρωμένης και χωρίς αποκλεισμούς κοινωνικής, οικονομικής και περιβαλλοντικής τοπικής ανάπτυξης, του πολιτισμού, της φυσικής κληρονομιάς, του βιώσιμου τουρισμού και της ασφάλειας σε περιοχές πλην των αστικών.</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8190" marR="8190" marT="8190" marB="0" anchor="ctr"/>
                </a:tc>
                <a:tc>
                  <a:txBody>
                    <a:bodyPr/>
                    <a:lstStyle/>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Υποστήριξη της ψηφιοποίησης δημοσίων οργανισμών και ερευνητικών φορέων σε περιοχές εκτός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Κατασκευή οδών για τη βελτίωση της συνδεσιμότητας σε περιοχές εκτός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Προστασία και ανάπτυξη υποδομών και υπηρεσιών (εναλλακτικού) τουρισμού σε περιοχές εκτός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Προστασία, ανάδειξη και αξιοποίηση πολιτιστικών υποδομών σε περιοχές εκτός ΒΑΑ </a:t>
                      </a:r>
                    </a:p>
                    <a:p>
                      <a:pPr marL="285750" indent="-285750" algn="l" fontAlgn="ctr">
                        <a:spcAft>
                          <a:spcPts val="600"/>
                        </a:spcAft>
                        <a:buFont typeface="Wingdings" panose="05000000000000000000" pitchFamily="2" charset="2"/>
                        <a:buChar char="v"/>
                      </a:pPr>
                      <a:r>
                        <a:rPr lang="el-GR" sz="1300" u="none" strike="noStrike" dirty="0">
                          <a:solidFill>
                            <a:schemeClr val="tx2"/>
                          </a:solidFill>
                          <a:effectLst/>
                          <a:latin typeface="Calibri" panose="020F0502020204030204" pitchFamily="34" charset="0"/>
                          <a:cs typeface="Calibri" panose="020F0502020204030204" pitchFamily="34" charset="0"/>
                        </a:rPr>
                        <a:t>Προστασία, ανάδειξη και αξιοποίηση αξιόλογων χώρων φυσικής κληρονομιάς και ενίσχυση υποδομών προσβασιμότητας σε αυτούς σε περιοχές εκτός ΒΑΑ</a:t>
                      </a:r>
                      <a:endParaRPr lang="el-GR" sz="1300" b="0" i="0" u="none" strike="noStrike" dirty="0">
                        <a:solidFill>
                          <a:schemeClr val="tx2"/>
                        </a:solidFill>
                        <a:effectLst/>
                        <a:latin typeface="Calibri" panose="020F0502020204030204" pitchFamily="34" charset="0"/>
                        <a:cs typeface="Calibri" panose="020F0502020204030204" pitchFamily="34" charset="0"/>
                      </a:endParaRPr>
                    </a:p>
                  </a:txBody>
                  <a:tcPr marL="8190" marR="8190" marT="8190" marB="0" anchor="ctr"/>
                </a:tc>
                <a:extLst>
                  <a:ext uri="{0D108BD9-81ED-4DB2-BD59-A6C34878D82A}">
                    <a16:rowId xmlns:a16="http://schemas.microsoft.com/office/drawing/2014/main" val="389688945"/>
                  </a:ext>
                </a:extLst>
              </a:tr>
            </a:tbl>
          </a:graphicData>
        </a:graphic>
      </p:graphicFrame>
      <p:sp>
        <p:nvSpPr>
          <p:cNvPr id="3" name="Θέση υποσέλιδου 2"/>
          <p:cNvSpPr>
            <a:spLocks noGrp="1"/>
          </p:cNvSpPr>
          <p:nvPr>
            <p:ph type="ftr" sz="quarter" idx="11"/>
          </p:nvPr>
        </p:nvSpPr>
        <p:spPr>
          <a:xfrm>
            <a:off x="581192" y="6179128"/>
            <a:ext cx="11250590" cy="609912"/>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179128"/>
            <a:ext cx="3731260" cy="549848"/>
          </a:xfrm>
          <a:prstGeom prst="rect">
            <a:avLst/>
          </a:prstGeom>
        </p:spPr>
      </p:pic>
    </p:spTree>
    <p:extLst>
      <p:ext uri="{BB962C8B-B14F-4D97-AF65-F5344CB8AC3E}">
        <p14:creationId xmlns:p14="http://schemas.microsoft.com/office/powerpoint/2010/main" val="15963424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487680" y="1125039"/>
            <a:ext cx="3648891" cy="1592035"/>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a:t>
            </a:r>
            <a:r>
              <a:rPr lang="el-GR" b="1" dirty="0">
                <a:latin typeface="Calibri" panose="020F0502020204030204" pitchFamily="34" charset="0"/>
                <a:cs typeface="Calibri" panose="020F0502020204030204" pitchFamily="34" charset="0"/>
              </a:rPr>
              <a:t>6</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800" dirty="0">
                <a:solidFill>
                  <a:schemeClr val="bg2">
                    <a:lumMod val="10000"/>
                  </a:schemeClr>
                </a:solidFill>
                <a:latin typeface="Calibri" panose="020F0502020204030204" pitchFamily="34" charset="0"/>
                <a:cs typeface="Calibri" panose="020F0502020204030204" pitchFamily="34" charset="0"/>
              </a:rPr>
              <a:t>ΤΕΧΝΙΚΗ ΒΟΗΘΕΙΑ </a:t>
            </a:r>
            <a:endParaRPr lang="el-GR" sz="1600" dirty="0">
              <a:solidFill>
                <a:schemeClr val="bg2">
                  <a:lumMod val="10000"/>
                </a:schemeClr>
              </a:solidFill>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79" y="2871216"/>
            <a:ext cx="3579223" cy="3189950"/>
          </a:xfrm>
        </p:spPr>
        <p:txBody>
          <a:bodyPr>
            <a:normAutofit/>
          </a:bodyPr>
          <a:lstStyle/>
          <a:p>
            <a:r>
              <a:rPr lang="el-GR" sz="1400" b="1" dirty="0">
                <a:solidFill>
                  <a:schemeClr val="tx1"/>
                </a:solidFill>
                <a:latin typeface="Calibri" panose="020F0502020204030204" pitchFamily="34" charset="0"/>
                <a:cs typeface="Calibri" panose="020F0502020204030204" pitchFamily="34" charset="0"/>
              </a:rPr>
              <a:t>Προτεραιότητα 06.01 </a:t>
            </a:r>
            <a:r>
              <a:rPr lang="el-GR" sz="1400" dirty="0">
                <a:solidFill>
                  <a:schemeClr val="tx1"/>
                </a:solidFill>
                <a:latin typeface="Calibri" panose="020F0502020204030204" pitchFamily="34" charset="0"/>
                <a:cs typeface="Calibri" panose="020F0502020204030204" pitchFamily="34" charset="0"/>
              </a:rPr>
              <a:t>– Τεχνική Βοήθεια </a:t>
            </a:r>
            <a:r>
              <a:rPr lang="el-GR" sz="1400" b="1" dirty="0">
                <a:solidFill>
                  <a:schemeClr val="tx1"/>
                </a:solidFill>
                <a:latin typeface="Calibri" panose="020F0502020204030204" pitchFamily="34" charset="0"/>
                <a:cs typeface="Calibri" panose="020F0502020204030204" pitchFamily="34" charset="0"/>
              </a:rPr>
              <a:t>ΕΤΠΑ</a:t>
            </a:r>
          </a:p>
          <a:p>
            <a:r>
              <a:rPr lang="el-GR" sz="1400" b="1" dirty="0">
                <a:solidFill>
                  <a:schemeClr val="tx1"/>
                </a:solidFill>
                <a:latin typeface="Calibri" panose="020F0502020204030204" pitchFamily="34" charset="0"/>
                <a:cs typeface="Calibri" panose="020F0502020204030204" pitchFamily="34" charset="0"/>
              </a:rPr>
              <a:t>Προτεραιότητα 06.02 </a:t>
            </a:r>
            <a:r>
              <a:rPr lang="el-GR" sz="1400" dirty="0">
                <a:solidFill>
                  <a:schemeClr val="tx1"/>
                </a:solidFill>
                <a:latin typeface="Calibri" panose="020F0502020204030204" pitchFamily="34" charset="0"/>
                <a:cs typeface="Calibri" panose="020F0502020204030204" pitchFamily="34" charset="0"/>
              </a:rPr>
              <a:t>– Τεχνική Βοήθεια </a:t>
            </a:r>
            <a:r>
              <a:rPr lang="el-GR" sz="1400" b="1" dirty="0">
                <a:solidFill>
                  <a:schemeClr val="bg1"/>
                </a:solidFill>
                <a:latin typeface="Calibri" panose="020F0502020204030204" pitchFamily="34" charset="0"/>
                <a:cs typeface="Calibri" panose="020F0502020204030204" pitchFamily="34" charset="0"/>
              </a:rPr>
              <a:t>ΕΚΤ+</a:t>
            </a:r>
          </a:p>
        </p:txBody>
      </p:sp>
      <p:graphicFrame>
        <p:nvGraphicFramePr>
          <p:cNvPr id="7" name="Chart 6">
            <a:extLst>
              <a:ext uri="{FF2B5EF4-FFF2-40B4-BE49-F238E27FC236}">
                <a16:creationId xmlns:a16="http://schemas.microsoft.com/office/drawing/2014/main" id="{7898CA84-9E83-4E2C-94F2-FBF809476B09}"/>
              </a:ext>
            </a:extLst>
          </p:cNvPr>
          <p:cNvGraphicFramePr>
            <a:graphicFrameLocks/>
          </p:cNvGraphicFramePr>
          <p:nvPr>
            <p:extLst>
              <p:ext uri="{D42A27DB-BD31-4B8C-83A1-F6EECF244321}">
                <p14:modId xmlns:p14="http://schemas.microsoft.com/office/powerpoint/2010/main" val="455249403"/>
              </p:ext>
            </p:extLst>
          </p:nvPr>
        </p:nvGraphicFramePr>
        <p:xfrm>
          <a:off x="3320505" y="1921056"/>
          <a:ext cx="5080725" cy="318995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0970CEED-BC66-45B6-8DC9-0E730F2226E6}"/>
              </a:ext>
            </a:extLst>
          </p:cNvPr>
          <p:cNvSpPr txBox="1"/>
          <p:nvPr/>
        </p:nvSpPr>
        <p:spPr>
          <a:xfrm>
            <a:off x="4328159" y="900020"/>
            <a:ext cx="6975567" cy="707886"/>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Οι συνολικοί πόροι της Τεχνικής Βοήθειας είναι </a:t>
            </a:r>
            <a:r>
              <a:rPr lang="el-GR" sz="2000" b="1" dirty="0">
                <a:solidFill>
                  <a:schemeClr val="tx2"/>
                </a:solidFill>
                <a:latin typeface="Calibri" panose="020F0502020204030204" pitchFamily="34" charset="0"/>
                <a:cs typeface="Calibri" panose="020F0502020204030204" pitchFamily="34" charset="0"/>
              </a:rPr>
              <a:t>7.910.051 € (ΔΔ) </a:t>
            </a:r>
            <a:r>
              <a:rPr lang="el-GR" sz="2000" dirty="0">
                <a:solidFill>
                  <a:schemeClr val="tx2"/>
                </a:solidFill>
                <a:latin typeface="Calibri" panose="020F0502020204030204" pitchFamily="34" charset="0"/>
                <a:cs typeface="Calibri" panose="020F0502020204030204" pitchFamily="34" charset="0"/>
              </a:rPr>
              <a:t>και κατανέμονται σε 5 Δράσεις στο κάθε Ταμείο.</a:t>
            </a:r>
          </a:p>
        </p:txBody>
      </p:sp>
      <p:sp>
        <p:nvSpPr>
          <p:cNvPr id="10" name="TextBox 9">
            <a:extLst>
              <a:ext uri="{FF2B5EF4-FFF2-40B4-BE49-F238E27FC236}">
                <a16:creationId xmlns:a16="http://schemas.microsoft.com/office/drawing/2014/main" id="{4DEC3529-C9A7-4219-B73E-C9D4D5AB3713}"/>
              </a:ext>
            </a:extLst>
          </p:cNvPr>
          <p:cNvSpPr txBox="1"/>
          <p:nvPr/>
        </p:nvSpPr>
        <p:spPr>
          <a:xfrm>
            <a:off x="7628708" y="1867105"/>
            <a:ext cx="4328161" cy="3231654"/>
          </a:xfrm>
          <a:prstGeom prst="rect">
            <a:avLst/>
          </a:prstGeom>
          <a:noFill/>
        </p:spPr>
        <p:txBody>
          <a:bodyPr wrap="square">
            <a:spAutoFit/>
          </a:bodyPr>
          <a:lstStyle/>
          <a:p>
            <a:r>
              <a:rPr lang="el-GR" sz="2400" dirty="0">
                <a:solidFill>
                  <a:schemeClr val="accent1"/>
                </a:solidFill>
                <a:latin typeface="Calibri" panose="020F0502020204030204" pitchFamily="34" charset="0"/>
                <a:cs typeface="Calibri" panose="020F0502020204030204" pitchFamily="34" charset="0"/>
              </a:rPr>
              <a:t>Δράσεις Τεχνικής Βοήθειας</a:t>
            </a:r>
          </a:p>
          <a:p>
            <a:pPr marL="285750" indent="-285750">
              <a:buFont typeface="Wingdings" panose="05000000000000000000" pitchFamily="2" charset="2"/>
              <a:buChar char="q"/>
            </a:pPr>
            <a:r>
              <a:rPr lang="el-GR" dirty="0">
                <a:solidFill>
                  <a:schemeClr val="tx2"/>
                </a:solidFill>
                <a:latin typeface="Calibri" panose="020F0502020204030204" pitchFamily="34" charset="0"/>
                <a:cs typeface="Calibri" panose="020F0502020204030204" pitchFamily="34" charset="0"/>
              </a:rPr>
              <a:t>Επικοινωνία και Προβολή </a:t>
            </a:r>
          </a:p>
          <a:p>
            <a:pPr marL="285750" indent="-285750">
              <a:buFont typeface="Wingdings" panose="05000000000000000000" pitchFamily="2" charset="2"/>
              <a:buChar char="q"/>
            </a:pPr>
            <a:r>
              <a:rPr lang="el-GR" dirty="0">
                <a:solidFill>
                  <a:schemeClr val="tx2"/>
                </a:solidFill>
                <a:latin typeface="Calibri" panose="020F0502020204030204" pitchFamily="34" charset="0"/>
                <a:cs typeface="Calibri" panose="020F0502020204030204" pitchFamily="34" charset="0"/>
              </a:rPr>
              <a:t>Αξιολόγηση, Μελέτες, Εμπειρογνωμοσύνες, Τεχνικοί Σύμβουλοι</a:t>
            </a:r>
          </a:p>
          <a:p>
            <a:pPr marL="285750" indent="-285750">
              <a:buFont typeface="Wingdings" panose="05000000000000000000" pitchFamily="2" charset="2"/>
              <a:buChar char="q"/>
            </a:pPr>
            <a:r>
              <a:rPr lang="el-GR" dirty="0">
                <a:solidFill>
                  <a:schemeClr val="tx2"/>
                </a:solidFill>
                <a:latin typeface="Calibri" panose="020F0502020204030204" pitchFamily="34" charset="0"/>
                <a:cs typeface="Calibri" panose="020F0502020204030204" pitchFamily="34" charset="0"/>
              </a:rPr>
              <a:t>Έλεγχοι, Επιθεωρήσεις και Πιστοποιήσεις</a:t>
            </a:r>
          </a:p>
          <a:p>
            <a:pPr marL="285750" indent="-285750">
              <a:buFont typeface="Wingdings" panose="05000000000000000000" pitchFamily="2" charset="2"/>
              <a:buChar char="q"/>
            </a:pPr>
            <a:r>
              <a:rPr lang="el-GR" dirty="0">
                <a:solidFill>
                  <a:schemeClr val="tx2"/>
                </a:solidFill>
                <a:latin typeface="Calibri" panose="020F0502020204030204" pitchFamily="34" charset="0"/>
                <a:cs typeface="Calibri" panose="020F0502020204030204" pitchFamily="34" charset="0"/>
              </a:rPr>
              <a:t>Συμπληρωματικά / Εξειδικευμένα Συστήματα και Εργαλεία Οργάνωσης της Διαχείρισης</a:t>
            </a:r>
          </a:p>
          <a:p>
            <a:pPr marL="285750" indent="-285750">
              <a:buFont typeface="Wingdings" panose="05000000000000000000" pitchFamily="2" charset="2"/>
              <a:buChar char="q"/>
            </a:pPr>
            <a:r>
              <a:rPr lang="el-GR" dirty="0">
                <a:solidFill>
                  <a:schemeClr val="tx2"/>
                </a:solidFill>
                <a:latin typeface="Calibri" panose="020F0502020204030204" pitchFamily="34" charset="0"/>
                <a:cs typeface="Calibri" panose="020F0502020204030204" pitchFamily="34" charset="0"/>
              </a:rPr>
              <a:t>Ενδυνάμωση της διοικητικής ικανότητας δικαιούχων του Προγράμματος</a:t>
            </a:r>
          </a:p>
        </p:txBody>
      </p:sp>
      <p:sp>
        <p:nvSpPr>
          <p:cNvPr id="3" name="Θέση υποσέλιδου 2"/>
          <p:cNvSpPr>
            <a:spLocks noGrp="1"/>
          </p:cNvSpPr>
          <p:nvPr>
            <p:ph type="ftr" sz="quarter" idx="11"/>
          </p:nvPr>
        </p:nvSpPr>
        <p:spPr>
          <a:xfrm>
            <a:off x="581191" y="5985164"/>
            <a:ext cx="10982735" cy="832551"/>
          </a:xfrm>
        </p:spPr>
        <p:txBody>
          <a:bodyPr/>
          <a:lstStyle/>
          <a:p>
            <a:pPr algn="ctr"/>
            <a:endParaRPr lang="en-US" dirty="0"/>
          </a:p>
        </p:txBody>
      </p:sp>
      <p:pic>
        <p:nvPicPr>
          <p:cNvPr id="8" name="Εικόνα 7"/>
          <p:cNvPicPr/>
          <p:nvPr/>
        </p:nvPicPr>
        <p:blipFill>
          <a:blip r:embed="rId4" cstate="print">
            <a:extLst>
              <a:ext uri="{28A0092B-C50C-407E-A947-70E740481C1C}">
                <a14:useLocalDpi xmlns:a14="http://schemas.microsoft.com/office/drawing/2010/main" val="0"/>
              </a:ext>
            </a:extLst>
          </a:blip>
          <a:stretch>
            <a:fillRect/>
          </a:stretch>
        </p:blipFill>
        <p:spPr>
          <a:xfrm>
            <a:off x="4244169" y="6068291"/>
            <a:ext cx="3731260" cy="660685"/>
          </a:xfrm>
          <a:prstGeom prst="rect">
            <a:avLst/>
          </a:prstGeom>
        </p:spPr>
      </p:pic>
    </p:spTree>
    <p:extLst>
      <p:ext uri="{BB962C8B-B14F-4D97-AF65-F5344CB8AC3E}">
        <p14:creationId xmlns:p14="http://schemas.microsoft.com/office/powerpoint/2010/main" val="3961679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B324AE4-7F15-4995-BF8D-31187074C116}"/>
              </a:ext>
            </a:extLst>
          </p:cNvPr>
          <p:cNvSpPr txBox="1"/>
          <p:nvPr/>
        </p:nvSpPr>
        <p:spPr>
          <a:xfrm>
            <a:off x="658041" y="1320730"/>
            <a:ext cx="10663102" cy="4678204"/>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Τα έργα </a:t>
            </a:r>
            <a:r>
              <a:rPr lang="el-GR" sz="20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Στρατηγικής Σημασίας του Προγράμματος </a:t>
            </a:r>
            <a:r>
              <a:rPr lang="el-GR" sz="2000" dirty="0">
                <a:solidFill>
                  <a:schemeClr val="tx2"/>
                </a:solidFill>
                <a:latin typeface="Calibri" panose="020F0502020204030204" pitchFamily="34" charset="0"/>
                <a:cs typeface="Calibri" panose="020F0502020204030204" pitchFamily="34" charset="0"/>
              </a:rPr>
              <a:t>είναι παρεμβάσεις με σημαντική συμβολή στην ανάπτυξη, στην περιφερειακή συνοχή και στην περιβαλλοντική βιωσιμότητα στην Περιφέρεια και η εφαρμογή τους συνεπάγεται σημαντικές </a:t>
            </a:r>
            <a:r>
              <a:rPr lang="el-GR" sz="2000" dirty="0" err="1">
                <a:solidFill>
                  <a:schemeClr val="tx2"/>
                </a:solidFill>
                <a:latin typeface="Calibri" panose="020F0502020204030204" pitchFamily="34" charset="0"/>
                <a:cs typeface="Calibri" panose="020F0502020204030204" pitchFamily="34" charset="0"/>
              </a:rPr>
              <a:t>κοινωνικο</a:t>
            </a:r>
            <a:r>
              <a:rPr lang="el-GR" sz="2000" dirty="0">
                <a:solidFill>
                  <a:schemeClr val="tx2"/>
                </a:solidFill>
                <a:latin typeface="Calibri" panose="020F0502020204030204" pitchFamily="34" charset="0"/>
                <a:cs typeface="Calibri" panose="020F0502020204030204" pitchFamily="34" charset="0"/>
              </a:rPr>
              <a:t>-οικονομικές επιπτώσεις. </a:t>
            </a:r>
          </a:p>
          <a:p>
            <a:endParaRPr lang="el-GR" sz="2000" dirty="0">
              <a:solidFill>
                <a:schemeClr val="tx2"/>
              </a:solidFill>
              <a:latin typeface="Calibri" panose="020F0502020204030204" pitchFamily="34" charset="0"/>
              <a:cs typeface="Calibri" panose="020F0502020204030204" pitchFamily="34" charset="0"/>
            </a:endParaRPr>
          </a:p>
          <a:p>
            <a:r>
              <a:rPr lang="el-GR" sz="24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Το εγκεκριμένο Πρόγραμμα «Στερεά Ελλάδα 2021-2027» περιλαμβάνει τρία (3) έργα Στρατηγικής Σημασίας</a:t>
            </a:r>
            <a:r>
              <a:rPr lang="el-GR" sz="2400" dirty="0">
                <a:solidFill>
                  <a:schemeClr val="tx2"/>
                </a:solidFill>
                <a:latin typeface="Calibri" panose="020F0502020204030204" pitchFamily="34" charset="0"/>
                <a:cs typeface="Calibri" panose="020F0502020204030204" pitchFamily="34" charset="0"/>
              </a:rPr>
              <a:t>:</a:t>
            </a:r>
          </a:p>
          <a:p>
            <a:pPr marL="457200" indent="-457200">
              <a:spcAft>
                <a:spcPts val="600"/>
              </a:spcAft>
              <a:buAutoNum type="arabicPeriod"/>
            </a:pPr>
            <a:r>
              <a:rPr lang="el-GR" sz="2000" dirty="0">
                <a:solidFill>
                  <a:schemeClr val="tx2"/>
                </a:solidFill>
                <a:latin typeface="Calibri" panose="020F0502020204030204" pitchFamily="34" charset="0"/>
                <a:cs typeface="Calibri" panose="020F0502020204030204" pitchFamily="34" charset="0"/>
              </a:rPr>
              <a:t>Ολοκληρωμένη Χωρική Επένδυση (ΟΧΕ) ΛΑΠ Ασωπού για την περιβαλλοντική εξυγίανση της ευρύτερης περιοχής, τη βελτίωση του επιπέδου διαβίωσης των τοπικών κοινωνιών και την αναβάθμιση της τοπικής οικονομίας. </a:t>
            </a:r>
            <a:r>
              <a:rPr lang="el-GR" sz="2000" i="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(Εκτιμώμενος Προϋπολογισμός € 25.000.000)</a:t>
            </a:r>
          </a:p>
          <a:p>
            <a:pPr marL="457200" indent="-457200">
              <a:spcAft>
                <a:spcPts val="600"/>
              </a:spcAft>
              <a:buAutoNum type="arabicPeriod"/>
            </a:pPr>
            <a:r>
              <a:rPr lang="el-GR" sz="2000" dirty="0">
                <a:solidFill>
                  <a:schemeClr val="tx2"/>
                </a:solidFill>
                <a:latin typeface="Calibri" panose="020F0502020204030204" pitchFamily="34" charset="0"/>
                <a:cs typeface="Calibri" panose="020F0502020204030204" pitchFamily="34" charset="0"/>
              </a:rPr>
              <a:t>Ολοκληρωμένη παρέμβαση για την ανασυγκρότηση των περιοχών της Εύβοιας που επλήγησαν από πυρκαγιές. </a:t>
            </a:r>
            <a:r>
              <a:rPr lang="el-GR" sz="2000" i="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(Εκτιμώμενος Προϋπολογισμός € 20.000.000)</a:t>
            </a:r>
          </a:p>
          <a:p>
            <a:pPr marL="457200" indent="-457200">
              <a:spcAft>
                <a:spcPts val="600"/>
              </a:spcAft>
              <a:buAutoNum type="arabicPeriod"/>
            </a:pPr>
            <a:r>
              <a:rPr lang="el-GR" sz="2000" dirty="0">
                <a:solidFill>
                  <a:schemeClr val="tx2"/>
                </a:solidFill>
                <a:latin typeface="Calibri" panose="020F0502020204030204" pitchFamily="34" charset="0"/>
                <a:cs typeface="Calibri" panose="020F0502020204030204" pitchFamily="34" charset="0"/>
              </a:rPr>
              <a:t>Αναβάθμιση – ενίσχυση υποδομών και εξοπλισμού πρωτοβάθμιας υγείας, περιλαμβανομένου και του Εθνικού Κέντρου </a:t>
            </a:r>
            <a:r>
              <a:rPr lang="el-GR" sz="2000" dirty="0" smtClean="0">
                <a:solidFill>
                  <a:schemeClr val="tx2"/>
                </a:solidFill>
                <a:latin typeface="Calibri" panose="020F0502020204030204" pitchFamily="34" charset="0"/>
                <a:cs typeface="Calibri" panose="020F0502020204030204" pitchFamily="34" charset="0"/>
              </a:rPr>
              <a:t>Άμεσης </a:t>
            </a:r>
            <a:r>
              <a:rPr lang="el-GR" sz="2000" dirty="0">
                <a:solidFill>
                  <a:schemeClr val="tx2"/>
                </a:solidFill>
                <a:latin typeface="Calibri" panose="020F0502020204030204" pitchFamily="34" charset="0"/>
                <a:cs typeface="Calibri" panose="020F0502020204030204" pitchFamily="34" charset="0"/>
              </a:rPr>
              <a:t>Βοήθειας (ΕΚΑΒ). </a:t>
            </a:r>
            <a:r>
              <a:rPr lang="el-GR" sz="2000" i="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Εκτιμώμενος Προϋπολογισμός: € 15.000.000 (ΕΤΠΑ, ΕΚΤ+)</a:t>
            </a:r>
          </a:p>
        </p:txBody>
      </p:sp>
      <p:sp>
        <p:nvSpPr>
          <p:cNvPr id="8" name="TextBox 7">
            <a:extLst>
              <a:ext uri="{FF2B5EF4-FFF2-40B4-BE49-F238E27FC236}">
                <a16:creationId xmlns:a16="http://schemas.microsoft.com/office/drawing/2014/main" id="{4BC8EADF-7AFD-4F70-AB00-382789BBE532}"/>
              </a:ext>
            </a:extLst>
          </p:cNvPr>
          <p:cNvSpPr txBox="1"/>
          <p:nvPr/>
        </p:nvSpPr>
        <p:spPr>
          <a:xfrm>
            <a:off x="370659" y="688986"/>
            <a:ext cx="10950484" cy="584775"/>
          </a:xfrm>
          <a:prstGeom prst="rect">
            <a:avLst/>
          </a:prstGeom>
          <a:noFill/>
        </p:spPr>
        <p:txBody>
          <a:bodyPr wrap="square">
            <a:spAutoFit/>
          </a:bodyPr>
          <a:lstStyle/>
          <a:p>
            <a:r>
              <a:rPr lang="el-GR" sz="3200"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ΕΡΓΑ ΣΤΡΑΤΗΓΙΚΗΣ ΣΗΜΑΣΙΑΣ</a:t>
            </a:r>
          </a:p>
        </p:txBody>
      </p:sp>
      <p:sp>
        <p:nvSpPr>
          <p:cNvPr id="2" name="Θέση υποσέλιδου 1"/>
          <p:cNvSpPr>
            <a:spLocks noGrp="1"/>
          </p:cNvSpPr>
          <p:nvPr>
            <p:ph type="ftr" sz="quarter" idx="11"/>
          </p:nvPr>
        </p:nvSpPr>
        <p:spPr>
          <a:xfrm>
            <a:off x="581191" y="6160656"/>
            <a:ext cx="10881135" cy="628384"/>
          </a:xfrm>
        </p:spPr>
        <p:txBody>
          <a:bodyPr/>
          <a:lstStyle/>
          <a:p>
            <a:pPr algn="ctr"/>
            <a:endParaRPr lang="en-US" dirty="0"/>
          </a:p>
        </p:txBody>
      </p:sp>
      <p:pic>
        <p:nvPicPr>
          <p:cNvPr id="5" name="Εικόνα 4"/>
          <p:cNvPicPr/>
          <p:nvPr/>
        </p:nvPicPr>
        <p:blipFill>
          <a:blip r:embed="rId2" cstate="print">
            <a:extLst>
              <a:ext uri="{28A0092B-C50C-407E-A947-70E740481C1C}">
                <a14:useLocalDpi xmlns:a14="http://schemas.microsoft.com/office/drawing/2010/main" val="0"/>
              </a:ext>
            </a:extLst>
          </a:blip>
          <a:stretch>
            <a:fillRect/>
          </a:stretch>
        </p:blipFill>
        <p:spPr>
          <a:xfrm>
            <a:off x="4244169" y="6160656"/>
            <a:ext cx="3731260" cy="568320"/>
          </a:xfrm>
          <a:prstGeom prst="rect">
            <a:avLst/>
          </a:prstGeom>
        </p:spPr>
      </p:pic>
    </p:spTree>
    <p:extLst>
      <p:ext uri="{BB962C8B-B14F-4D97-AF65-F5344CB8AC3E}">
        <p14:creationId xmlns:p14="http://schemas.microsoft.com/office/powerpoint/2010/main" val="3421835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81192" y="2757964"/>
            <a:ext cx="11029616" cy="988332"/>
          </a:xfrm>
        </p:spPr>
        <p:txBody>
          <a:bodyPr/>
          <a:lstStyle/>
          <a:p>
            <a:pPr algn="ctr"/>
            <a:r>
              <a:rPr lang="el-GR" dirty="0" smtClean="0"/>
              <a:t>Σας ευχαριστω για την προσοχη σασ</a:t>
            </a:r>
            <a:endParaRPr lang="el-GR" dirty="0"/>
          </a:p>
        </p:txBody>
      </p:sp>
    </p:spTree>
    <p:extLst>
      <p:ext uri="{BB962C8B-B14F-4D97-AF65-F5344CB8AC3E}">
        <p14:creationId xmlns:p14="http://schemas.microsoft.com/office/powerpoint/2010/main" val="3858937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B324AE4-7F15-4995-BF8D-31187074C116}"/>
              </a:ext>
            </a:extLst>
          </p:cNvPr>
          <p:cNvSpPr txBox="1"/>
          <p:nvPr/>
        </p:nvSpPr>
        <p:spPr>
          <a:xfrm>
            <a:off x="503355" y="1236936"/>
            <a:ext cx="9685674" cy="1015663"/>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Η </a:t>
            </a:r>
            <a:r>
              <a:rPr lang="el-GR" sz="20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εταιρική σχέση </a:t>
            </a:r>
            <a:r>
              <a:rPr lang="el-GR" sz="2000" dirty="0">
                <a:solidFill>
                  <a:schemeClr val="tx2"/>
                </a:solidFill>
                <a:latin typeface="Calibri" panose="020F0502020204030204" pitchFamily="34" charset="0"/>
                <a:cs typeface="Calibri" panose="020F0502020204030204" pitchFamily="34" charset="0"/>
              </a:rPr>
              <a:t>για τον σχεδιασμό και την εφαρμογή του Προγράμματος οργανώθηκε στη βάση της ευρείας συμμετοχής των εταίρων σε όλη τη διάρκεια της προετοιμασίας του νέου προγραμματικού εγγράφου</a:t>
            </a:r>
          </a:p>
        </p:txBody>
      </p:sp>
      <p:sp>
        <p:nvSpPr>
          <p:cNvPr id="5" name="TextBox 4">
            <a:extLst>
              <a:ext uri="{FF2B5EF4-FFF2-40B4-BE49-F238E27FC236}">
                <a16:creationId xmlns:a16="http://schemas.microsoft.com/office/drawing/2014/main" id="{E09F7AE1-83BE-4BFD-B510-3B1D913F2BE4}"/>
              </a:ext>
            </a:extLst>
          </p:cNvPr>
          <p:cNvSpPr txBox="1"/>
          <p:nvPr/>
        </p:nvSpPr>
        <p:spPr>
          <a:xfrm>
            <a:off x="503355" y="652161"/>
            <a:ext cx="6876288" cy="584775"/>
          </a:xfrm>
          <a:prstGeom prst="rect">
            <a:avLst/>
          </a:prstGeom>
          <a:noFill/>
        </p:spPr>
        <p:txBody>
          <a:bodyPr wrap="square">
            <a:spAutoFit/>
          </a:bodyPr>
          <a:lstStyle/>
          <a:p>
            <a:r>
              <a:rPr lang="el-GR" sz="32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ΔΙΑΒΟΥΛΕΥΣΗ ΤΟΥ ΠΡΟΓΡΑΜΜΑΤΟΣ</a:t>
            </a:r>
          </a:p>
        </p:txBody>
      </p:sp>
      <p:sp>
        <p:nvSpPr>
          <p:cNvPr id="6" name="TextBox 5">
            <a:extLst>
              <a:ext uri="{FF2B5EF4-FFF2-40B4-BE49-F238E27FC236}">
                <a16:creationId xmlns:a16="http://schemas.microsoft.com/office/drawing/2014/main" id="{1E763304-ABF9-4BB1-AA96-77390AA001CB}"/>
              </a:ext>
            </a:extLst>
          </p:cNvPr>
          <p:cNvSpPr txBox="1"/>
          <p:nvPr/>
        </p:nvSpPr>
        <p:spPr>
          <a:xfrm>
            <a:off x="503355" y="2323480"/>
            <a:ext cx="5453308" cy="3847207"/>
          </a:xfrm>
          <a:prstGeom prst="rect">
            <a:avLst/>
          </a:prstGeom>
          <a:noFill/>
        </p:spPr>
        <p:txBody>
          <a:bodyPr wrap="square">
            <a:spAutoFit/>
          </a:bodyPr>
          <a:lstStyle/>
          <a:p>
            <a:r>
              <a:rPr lang="el-GR" sz="2400" u="sng"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1η Φάση Δημόσιας Διαβούλευσης</a:t>
            </a:r>
          </a:p>
          <a:p>
            <a:pPr marL="342900" indent="-342900">
              <a:buFont typeface="Wingdings" panose="05000000000000000000" pitchFamily="2" charset="2"/>
              <a:buChar char="v"/>
            </a:pPr>
            <a:r>
              <a:rPr lang="el-GR" sz="2000" dirty="0">
                <a:solidFill>
                  <a:schemeClr val="tx2"/>
                </a:solidFill>
                <a:latin typeface="Calibri" panose="020F0502020204030204" pitchFamily="34" charset="0"/>
                <a:cs typeface="Calibri" panose="020F0502020204030204" pitchFamily="34" charset="0"/>
              </a:rPr>
              <a:t>ο σχεδιασμός του Προγράμματος εκκίνησε με τις διαδικασίες δημόσιας διαβούλευσης στην Περιφέρεια με στόχο να διαμορφωθεί ένα πρώτο κείμενο βάσης (</a:t>
            </a:r>
            <a:r>
              <a:rPr lang="el-GR" sz="2000" dirty="0" err="1">
                <a:solidFill>
                  <a:schemeClr val="tx2"/>
                </a:solidFill>
                <a:latin typeface="Calibri" panose="020F0502020204030204" pitchFamily="34" charset="0"/>
                <a:cs typeface="Calibri" panose="020F0502020204030204" pitchFamily="34" charset="0"/>
              </a:rPr>
              <a:t>Concept</a:t>
            </a:r>
            <a:r>
              <a:rPr lang="el-GR" sz="2000" dirty="0">
                <a:solidFill>
                  <a:schemeClr val="tx2"/>
                </a:solidFill>
                <a:latin typeface="Calibri" panose="020F0502020204030204" pitchFamily="34" charset="0"/>
                <a:cs typeface="Calibri" panose="020F0502020204030204" pitchFamily="34" charset="0"/>
              </a:rPr>
              <a:t> </a:t>
            </a:r>
            <a:r>
              <a:rPr lang="el-GR" sz="2000" dirty="0" err="1">
                <a:solidFill>
                  <a:schemeClr val="tx2"/>
                </a:solidFill>
                <a:latin typeface="Calibri" panose="020F0502020204030204" pitchFamily="34" charset="0"/>
                <a:cs typeface="Calibri" panose="020F0502020204030204" pitchFamily="34" charset="0"/>
              </a:rPr>
              <a:t>paper</a:t>
            </a:r>
            <a:r>
              <a:rPr lang="el-GR" sz="2000" dirty="0">
                <a:solidFill>
                  <a:schemeClr val="tx2"/>
                </a:solidFill>
                <a:latin typeface="Calibri" panose="020F0502020204030204" pitchFamily="34" charset="0"/>
                <a:cs typeface="Calibri" panose="020F0502020204030204" pitchFamily="34" charset="0"/>
              </a:rPr>
              <a:t>)</a:t>
            </a:r>
          </a:p>
          <a:p>
            <a:pPr marL="342900" indent="-342900">
              <a:buFont typeface="Wingdings" panose="05000000000000000000" pitchFamily="2" charset="2"/>
              <a:buChar char="v"/>
            </a:pPr>
            <a:r>
              <a:rPr lang="el-GR" sz="2000" dirty="0">
                <a:solidFill>
                  <a:schemeClr val="tx2"/>
                </a:solidFill>
                <a:latin typeface="Calibri" panose="020F0502020204030204" pitchFamily="34" charset="0"/>
                <a:cs typeface="Calibri" panose="020F0502020204030204" pitchFamily="34" charset="0"/>
              </a:rPr>
              <a:t>Μέσω ερωτηματολογίου, το οποίο στάλθηκε στους Φορείς και ήταν άμεσα </a:t>
            </a:r>
            <a:r>
              <a:rPr lang="el-GR" sz="2000" dirty="0" err="1">
                <a:solidFill>
                  <a:schemeClr val="tx2"/>
                </a:solidFill>
                <a:latin typeface="Calibri" panose="020F0502020204030204" pitchFamily="34" charset="0"/>
                <a:cs typeface="Calibri" panose="020F0502020204030204" pitchFamily="34" charset="0"/>
              </a:rPr>
              <a:t>προσβάσιμο</a:t>
            </a:r>
            <a:r>
              <a:rPr lang="el-GR" sz="2000" dirty="0">
                <a:solidFill>
                  <a:schemeClr val="tx2"/>
                </a:solidFill>
                <a:latin typeface="Calibri" panose="020F0502020204030204" pitchFamily="34" charset="0"/>
                <a:cs typeface="Calibri" panose="020F0502020204030204" pitchFamily="34" charset="0"/>
              </a:rPr>
              <a:t> διαδικτυακά στον </a:t>
            </a:r>
            <a:r>
              <a:rPr lang="el-GR" sz="2000" dirty="0" err="1">
                <a:solidFill>
                  <a:schemeClr val="tx2"/>
                </a:solidFill>
                <a:latin typeface="Calibri" panose="020F0502020204030204" pitchFamily="34" charset="0"/>
                <a:cs typeface="Calibri" panose="020F0502020204030204" pitchFamily="34" charset="0"/>
              </a:rPr>
              <a:t>ιστότοπο</a:t>
            </a:r>
            <a:r>
              <a:rPr lang="el-GR" sz="2000" dirty="0">
                <a:solidFill>
                  <a:schemeClr val="tx2"/>
                </a:solidFill>
                <a:latin typeface="Calibri" panose="020F0502020204030204" pitchFamily="34" charset="0"/>
                <a:cs typeface="Calibri" panose="020F0502020204030204" pitchFamily="34" charset="0"/>
              </a:rPr>
              <a:t> της Διαχειριστικής Αρχής, οι εταίροι κλήθηκαν να συμμετέχουν ουσιαστικά στην ανάλυση των προκλήσεων και αναγκών που πρέπει να αντιμετωπιστούν στην ΠΣΤΕ</a:t>
            </a:r>
          </a:p>
        </p:txBody>
      </p:sp>
      <p:sp>
        <p:nvSpPr>
          <p:cNvPr id="7" name="TextBox 6">
            <a:extLst>
              <a:ext uri="{FF2B5EF4-FFF2-40B4-BE49-F238E27FC236}">
                <a16:creationId xmlns:a16="http://schemas.microsoft.com/office/drawing/2014/main" id="{D8B398C2-806D-4976-8A55-A8E1BD103AB3}"/>
              </a:ext>
            </a:extLst>
          </p:cNvPr>
          <p:cNvSpPr txBox="1"/>
          <p:nvPr/>
        </p:nvSpPr>
        <p:spPr>
          <a:xfrm>
            <a:off x="6390349" y="2323480"/>
            <a:ext cx="5453308" cy="3539430"/>
          </a:xfrm>
          <a:prstGeom prst="rect">
            <a:avLst/>
          </a:prstGeom>
          <a:noFill/>
        </p:spPr>
        <p:txBody>
          <a:bodyPr wrap="square">
            <a:spAutoFit/>
          </a:bodyPr>
          <a:lstStyle/>
          <a:p>
            <a:r>
              <a:rPr lang="el-GR" sz="2400" u="sng"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2η Φάση Δημόσιας Διαβούλευσης</a:t>
            </a:r>
          </a:p>
          <a:p>
            <a:pPr marL="342900" indent="-342900">
              <a:buFont typeface="Wingdings" panose="05000000000000000000" pitchFamily="2" charset="2"/>
              <a:buChar char="v"/>
            </a:pPr>
            <a:r>
              <a:rPr lang="el-GR" sz="2000" dirty="0">
                <a:solidFill>
                  <a:schemeClr val="tx2"/>
                </a:solidFill>
                <a:latin typeface="Calibri" panose="020F0502020204030204" pitchFamily="34" charset="0"/>
                <a:cs typeface="Calibri" panose="020F0502020204030204" pitchFamily="34" charset="0"/>
              </a:rPr>
              <a:t>οργανώθηκε κατά την περίοδο Ιουνίου 2021 – Σεπτεμβρίου 2021 και περιλάμβανε συζήτηση επί του Προσχεδίου του νέου Προγράμματος της Στερεάς Ελλάδας,</a:t>
            </a:r>
          </a:p>
          <a:p>
            <a:pPr marL="342900" indent="-342900">
              <a:buFont typeface="Wingdings" panose="05000000000000000000" pitchFamily="2" charset="2"/>
              <a:buChar char="v"/>
            </a:pPr>
            <a:r>
              <a:rPr lang="el-GR" sz="2000" dirty="0">
                <a:solidFill>
                  <a:schemeClr val="tx2"/>
                </a:solidFill>
                <a:latin typeface="Calibri" panose="020F0502020204030204" pitchFamily="34" charset="0"/>
                <a:cs typeface="Calibri" panose="020F0502020204030204" pitchFamily="34" charset="0"/>
              </a:rPr>
              <a:t>Την 6η Οκτωβρίου 2021 οργανώθηκε, στην έδρα της ΠΣΤΕ, ημερίδα παρουσίασης των αποτελεσμάτων της διαβούλευσης, με δυνατότητα διαδικτυακής συμμετοχής και τοποθέτησης επί του Προσχεδίου του Προγράμματος</a:t>
            </a:r>
          </a:p>
        </p:txBody>
      </p:sp>
      <p:sp>
        <p:nvSpPr>
          <p:cNvPr id="2" name="Θέση υποσέλιδου 1"/>
          <p:cNvSpPr>
            <a:spLocks noGrp="1"/>
          </p:cNvSpPr>
          <p:nvPr>
            <p:ph type="ftr" sz="quarter" idx="11"/>
          </p:nvPr>
        </p:nvSpPr>
        <p:spPr>
          <a:xfrm>
            <a:off x="600364" y="6050840"/>
            <a:ext cx="11243293" cy="678136"/>
          </a:xfrm>
        </p:spPr>
        <p:txBody>
          <a:bodyPr/>
          <a:lstStyle/>
          <a:p>
            <a:pPr algn="ctr"/>
            <a:endParaRPr lang="en-US" dirty="0"/>
          </a:p>
        </p:txBody>
      </p:sp>
      <p:pic>
        <p:nvPicPr>
          <p:cNvPr id="8" name="Εικόνα 7"/>
          <p:cNvPicPr/>
          <p:nvPr/>
        </p:nvPicPr>
        <p:blipFill>
          <a:blip r:embed="rId2" cstate="print">
            <a:extLst>
              <a:ext uri="{28A0092B-C50C-407E-A947-70E740481C1C}">
                <a14:useLocalDpi xmlns:a14="http://schemas.microsoft.com/office/drawing/2010/main" val="0"/>
              </a:ext>
            </a:extLst>
          </a:blip>
          <a:stretch>
            <a:fillRect/>
          </a:stretch>
        </p:blipFill>
        <p:spPr>
          <a:xfrm>
            <a:off x="4244169" y="6170687"/>
            <a:ext cx="3731260" cy="558289"/>
          </a:xfrm>
          <a:prstGeom prst="rect">
            <a:avLst/>
          </a:prstGeom>
        </p:spPr>
      </p:pic>
    </p:spTree>
    <p:extLst>
      <p:ext uri="{BB962C8B-B14F-4D97-AF65-F5344CB8AC3E}">
        <p14:creationId xmlns:p14="http://schemas.microsoft.com/office/powerpoint/2010/main" val="3228034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C9432CDF-7861-49FF-AE9A-7DF3AE775B98}"/>
              </a:ext>
            </a:extLst>
          </p:cNvPr>
          <p:cNvGraphicFramePr>
            <a:graphicFrameLocks/>
          </p:cNvGraphicFramePr>
          <p:nvPr>
            <p:extLst>
              <p:ext uri="{D42A27DB-BD31-4B8C-83A1-F6EECF244321}">
                <p14:modId xmlns:p14="http://schemas.microsoft.com/office/powerpoint/2010/main" val="779073098"/>
              </p:ext>
            </p:extLst>
          </p:nvPr>
        </p:nvGraphicFramePr>
        <p:xfrm>
          <a:off x="438912" y="785302"/>
          <a:ext cx="7754112" cy="498456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AB324AE4-7F15-4995-BF8D-31187074C116}"/>
              </a:ext>
            </a:extLst>
          </p:cNvPr>
          <p:cNvSpPr txBox="1"/>
          <p:nvPr/>
        </p:nvSpPr>
        <p:spPr>
          <a:xfrm>
            <a:off x="7827263" y="1429737"/>
            <a:ext cx="4207983" cy="3477875"/>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Οι συνολικοί πόροι που έχουν κατανεμηθεί στο Πρόγραμμα ανέρχονται σε </a:t>
            </a:r>
            <a:r>
              <a:rPr lang="el-GR" sz="2000" b="1" dirty="0">
                <a:solidFill>
                  <a:schemeClr val="accent1"/>
                </a:solidFill>
                <a:latin typeface="Calibri" panose="020F0502020204030204" pitchFamily="34" charset="0"/>
                <a:cs typeface="Calibri" panose="020F0502020204030204" pitchFamily="34" charset="0"/>
              </a:rPr>
              <a:t>426.065.902,00 €</a:t>
            </a:r>
            <a:r>
              <a:rPr lang="el-GR" sz="2000" b="1" dirty="0">
                <a:solidFill>
                  <a:schemeClr val="tx2"/>
                </a:solidFill>
                <a:latin typeface="Calibri" panose="020F0502020204030204" pitchFamily="34" charset="0"/>
                <a:cs typeface="Calibri" panose="020F0502020204030204" pitchFamily="34" charset="0"/>
              </a:rPr>
              <a:t>,</a:t>
            </a:r>
            <a:r>
              <a:rPr lang="el-GR" sz="2000" dirty="0">
                <a:solidFill>
                  <a:schemeClr val="tx2"/>
                </a:solidFill>
                <a:latin typeface="Calibri" panose="020F0502020204030204" pitchFamily="34" charset="0"/>
                <a:cs typeface="Calibri" panose="020F0502020204030204" pitchFamily="34" charset="0"/>
              </a:rPr>
              <a:t> </a:t>
            </a:r>
          </a:p>
          <a:p>
            <a:pPr marL="342900" indent="-342900">
              <a:buFont typeface="Wingdings" panose="05000000000000000000" pitchFamily="2" charset="2"/>
              <a:buChar char="q"/>
            </a:pPr>
            <a:r>
              <a:rPr lang="el-GR" sz="2000" b="1" dirty="0">
                <a:solidFill>
                  <a:schemeClr val="accent1"/>
                </a:solidFill>
                <a:latin typeface="Calibri" panose="020F0502020204030204" pitchFamily="34" charset="0"/>
                <a:cs typeface="Calibri" panose="020F0502020204030204" pitchFamily="34" charset="0"/>
              </a:rPr>
              <a:t>315.684.496. € </a:t>
            </a:r>
            <a:r>
              <a:rPr lang="el-GR" sz="2000" dirty="0">
                <a:solidFill>
                  <a:schemeClr val="tx2"/>
                </a:solidFill>
                <a:latin typeface="Calibri" panose="020F0502020204030204" pitchFamily="34" charset="0"/>
                <a:cs typeface="Calibri" panose="020F0502020204030204" pitchFamily="34" charset="0"/>
              </a:rPr>
              <a:t>(το 74,1% του συνολικού προϋπολογισμού του Προγράμματος) αποτελούν τη συμμετοχή του ΕΤΠΑ και τα </a:t>
            </a:r>
          </a:p>
          <a:p>
            <a:pPr marL="342900" indent="-342900">
              <a:buFont typeface="Wingdings" panose="05000000000000000000" pitchFamily="2" charset="2"/>
              <a:buChar char="q"/>
            </a:pPr>
            <a:r>
              <a:rPr lang="el-GR" sz="2000" b="1" dirty="0">
                <a:solidFill>
                  <a:schemeClr val="accent1"/>
                </a:solidFill>
                <a:latin typeface="Calibri" panose="020F0502020204030204" pitchFamily="34" charset="0"/>
                <a:cs typeface="Calibri" panose="020F0502020204030204" pitchFamily="34" charset="0"/>
              </a:rPr>
              <a:t>110.381.406 €</a:t>
            </a:r>
            <a:r>
              <a:rPr lang="el-GR" sz="2000" dirty="0">
                <a:solidFill>
                  <a:schemeClr val="tx2"/>
                </a:solidFill>
                <a:latin typeface="Calibri" panose="020F0502020204030204" pitchFamily="34" charset="0"/>
                <a:cs typeface="Calibri" panose="020F0502020204030204" pitchFamily="34" charset="0"/>
              </a:rPr>
              <a:t> (25,9% του συνολικού προϋπολογισμού του Προγράμματος) συγχρηματοδοτούνται από το ΕΚΤ+</a:t>
            </a:r>
          </a:p>
        </p:txBody>
      </p:sp>
      <p:sp>
        <p:nvSpPr>
          <p:cNvPr id="5" name="TextBox 4">
            <a:extLst>
              <a:ext uri="{FF2B5EF4-FFF2-40B4-BE49-F238E27FC236}">
                <a16:creationId xmlns:a16="http://schemas.microsoft.com/office/drawing/2014/main" id="{E09F7AE1-83BE-4BFD-B510-3B1D913F2BE4}"/>
              </a:ext>
            </a:extLst>
          </p:cNvPr>
          <p:cNvSpPr txBox="1"/>
          <p:nvPr/>
        </p:nvSpPr>
        <p:spPr>
          <a:xfrm>
            <a:off x="334410" y="567485"/>
            <a:ext cx="7754112" cy="523220"/>
          </a:xfrm>
          <a:prstGeom prst="rect">
            <a:avLst/>
          </a:prstGeom>
          <a:noFill/>
        </p:spPr>
        <p:txBody>
          <a:bodyPr wrap="square">
            <a:spAutoFit/>
          </a:bodyPr>
          <a:lstStyle/>
          <a:p>
            <a:r>
              <a:rPr lang="el-GR" sz="28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ΧΡΗΜΑΤΟΔΟΤΙΚΗ ΚΑΤΑΝΟΜΗ (ΔΗΜΟΣΙΑ ΔΑΠΑΝΗ)</a:t>
            </a:r>
          </a:p>
        </p:txBody>
      </p:sp>
      <p:sp>
        <p:nvSpPr>
          <p:cNvPr id="2" name="Θέση υποσέλιδου 1"/>
          <p:cNvSpPr>
            <a:spLocks noGrp="1"/>
          </p:cNvSpPr>
          <p:nvPr>
            <p:ph type="ftr" sz="quarter" idx="11"/>
          </p:nvPr>
        </p:nvSpPr>
        <p:spPr>
          <a:xfrm>
            <a:off x="581192" y="6108896"/>
            <a:ext cx="11454054" cy="680143"/>
          </a:xfrm>
        </p:spPr>
        <p:txBody>
          <a:bodyPr/>
          <a:lstStyle/>
          <a:p>
            <a:pPr algn="ctr"/>
            <a:endParaRPr lang="en-US" dirty="0"/>
          </a:p>
        </p:txBody>
      </p:sp>
      <p:pic>
        <p:nvPicPr>
          <p:cNvPr id="6" name="Εικόνα 5"/>
          <p:cNvPicPr/>
          <p:nvPr/>
        </p:nvPicPr>
        <p:blipFill>
          <a:blip r:embed="rId3" cstate="print">
            <a:extLst>
              <a:ext uri="{28A0092B-C50C-407E-A947-70E740481C1C}">
                <a14:useLocalDpi xmlns:a14="http://schemas.microsoft.com/office/drawing/2010/main" val="0"/>
              </a:ext>
            </a:extLst>
          </a:blip>
          <a:stretch>
            <a:fillRect/>
          </a:stretch>
        </p:blipFill>
        <p:spPr>
          <a:xfrm>
            <a:off x="4244169" y="6197600"/>
            <a:ext cx="3731260" cy="531376"/>
          </a:xfrm>
          <a:prstGeom prst="rect">
            <a:avLst/>
          </a:prstGeom>
        </p:spPr>
      </p:pic>
    </p:spTree>
    <p:extLst>
      <p:ext uri="{BB962C8B-B14F-4D97-AF65-F5344CB8AC3E}">
        <p14:creationId xmlns:p14="http://schemas.microsoft.com/office/powerpoint/2010/main" val="2089666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B324AE4-7F15-4995-BF8D-31187074C116}"/>
              </a:ext>
            </a:extLst>
          </p:cNvPr>
          <p:cNvSpPr txBox="1"/>
          <p:nvPr/>
        </p:nvSpPr>
        <p:spPr>
          <a:xfrm>
            <a:off x="422910" y="591688"/>
            <a:ext cx="7139178" cy="1015663"/>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Το </a:t>
            </a:r>
            <a:r>
              <a:rPr lang="el-GR" sz="2000"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Πρόγραμμα διαρθρώνεται στη βάση των Στόχων Πολιτικής νέας Πολιτικής Συνοχής</a:t>
            </a:r>
            <a:r>
              <a:rPr lang="el-GR" sz="2000" dirty="0">
                <a:solidFill>
                  <a:schemeClr val="tx2"/>
                </a:solidFill>
                <a:latin typeface="Calibri" panose="020F0502020204030204" pitchFamily="34" charset="0"/>
                <a:cs typeface="Calibri" panose="020F0502020204030204" pitchFamily="34" charset="0"/>
              </a:rPr>
              <a:t>, στοχεύοντας να καλύψει εστιασμένες ανάγκες και προκλήσεις της Περιφέρειας Στερεάς Ελλάδας. </a:t>
            </a:r>
          </a:p>
        </p:txBody>
      </p:sp>
      <p:graphicFrame>
        <p:nvGraphicFramePr>
          <p:cNvPr id="6" name="Chart 5">
            <a:extLst>
              <a:ext uri="{FF2B5EF4-FFF2-40B4-BE49-F238E27FC236}">
                <a16:creationId xmlns:a16="http://schemas.microsoft.com/office/drawing/2014/main" id="{ACD0B0CB-3317-4FD9-972C-5928AF7DDBA0}"/>
              </a:ext>
            </a:extLst>
          </p:cNvPr>
          <p:cNvGraphicFramePr>
            <a:graphicFrameLocks/>
          </p:cNvGraphicFramePr>
          <p:nvPr>
            <p:extLst>
              <p:ext uri="{D42A27DB-BD31-4B8C-83A1-F6EECF244321}">
                <p14:modId xmlns:p14="http://schemas.microsoft.com/office/powerpoint/2010/main" val="2985442447"/>
              </p:ext>
            </p:extLst>
          </p:nvPr>
        </p:nvGraphicFramePr>
        <p:xfrm>
          <a:off x="0" y="1607351"/>
          <a:ext cx="8431268" cy="435453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2">
            <a:extLst>
              <a:ext uri="{FF2B5EF4-FFF2-40B4-BE49-F238E27FC236}">
                <a16:creationId xmlns:a16="http://schemas.microsoft.com/office/drawing/2014/main" id="{4FE31B80-B7CC-4A4C-9F8C-49C35B055F75}"/>
              </a:ext>
            </a:extLst>
          </p:cNvPr>
          <p:cNvSpPr txBox="1"/>
          <p:nvPr/>
        </p:nvSpPr>
        <p:spPr>
          <a:xfrm>
            <a:off x="8682446" y="3770811"/>
            <a:ext cx="3509554" cy="2107476"/>
          </a:xfrm>
          <a:prstGeom prst="rect">
            <a:avLst/>
          </a:prstGeom>
          <a:solidFill>
            <a:schemeClr val="accent1">
              <a:alpha val="25000"/>
            </a:schemeClr>
          </a:solidFill>
          <a:ln>
            <a:noFill/>
          </a:ln>
        </p:spPr>
        <p:style>
          <a:lnRef idx="0">
            <a:scrgbClr r="0" g="0" b="0"/>
          </a:lnRef>
          <a:fillRef idx="0">
            <a:scrgbClr r="0" g="0" b="0"/>
          </a:fillRef>
          <a:effectRef idx="0">
            <a:scrgbClr r="0" g="0" b="0"/>
          </a:effectRef>
          <a:fontRef idx="minor">
            <a:schemeClr val="lt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l-GR" sz="1600" b="1" dirty="0">
                <a:solidFill>
                  <a:schemeClr val="tx2"/>
                </a:solidFill>
                <a:latin typeface="Calibri" panose="020F0502020204030204" pitchFamily="34" charset="0"/>
                <a:cs typeface="Calibri" panose="020F0502020204030204" pitchFamily="34" charset="0"/>
              </a:rPr>
              <a:t>ΣΠ1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01</a:t>
            </a:r>
          </a:p>
          <a:p>
            <a:pPr algn="r"/>
            <a:r>
              <a:rPr lang="el-GR" sz="1600" b="1" dirty="0">
                <a:solidFill>
                  <a:schemeClr val="tx2"/>
                </a:solidFill>
                <a:latin typeface="Calibri" panose="020F0502020204030204" pitchFamily="34" charset="0"/>
                <a:cs typeface="Calibri" panose="020F0502020204030204" pitchFamily="34" charset="0"/>
              </a:rPr>
              <a:t>ΣΠ2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02</a:t>
            </a:r>
          </a:p>
          <a:p>
            <a:pPr algn="r"/>
            <a:r>
              <a:rPr lang="el-GR" sz="1600" b="1" dirty="0">
                <a:solidFill>
                  <a:schemeClr val="tx2"/>
                </a:solidFill>
                <a:latin typeface="Calibri" panose="020F0502020204030204" pitchFamily="34" charset="0"/>
                <a:cs typeface="Calibri" panose="020F0502020204030204" pitchFamily="34" charset="0"/>
              </a:rPr>
              <a:t>ΣΠ3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03</a:t>
            </a:r>
          </a:p>
          <a:p>
            <a:pPr algn="r"/>
            <a:r>
              <a:rPr lang="el-GR" sz="1600" b="1" dirty="0">
                <a:solidFill>
                  <a:schemeClr val="tx2"/>
                </a:solidFill>
                <a:latin typeface="Calibri" panose="020F0502020204030204" pitchFamily="34" charset="0"/>
                <a:cs typeface="Calibri" panose="020F0502020204030204" pitchFamily="34" charset="0"/>
              </a:rPr>
              <a:t>ΣΠ4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04.01</a:t>
            </a:r>
          </a:p>
          <a:p>
            <a:pPr algn="r"/>
            <a:r>
              <a:rPr lang="el-GR" sz="1600" b="1" dirty="0">
                <a:solidFill>
                  <a:schemeClr val="tx2"/>
                </a:solidFill>
                <a:latin typeface="Calibri" panose="020F0502020204030204" pitchFamily="34" charset="0"/>
                <a:cs typeface="Calibri" panose="020F0502020204030204" pitchFamily="34" charset="0"/>
              </a:rPr>
              <a:t>ΣΠ4 </a:t>
            </a:r>
            <a:r>
              <a:rPr lang="el-GR" sz="1600" b="1" dirty="0">
                <a:solidFill>
                  <a:srgbClr val="C00000"/>
                </a:solidFill>
                <a:latin typeface="Calibri" panose="020F0502020204030204" pitchFamily="34" charset="0"/>
                <a:cs typeface="Calibri" panose="020F0502020204030204" pitchFamily="34" charset="0"/>
              </a:rPr>
              <a:t>(ΕΚΤ+) </a:t>
            </a:r>
            <a:r>
              <a:rPr lang="el-GR" sz="1600" dirty="0">
                <a:solidFill>
                  <a:schemeClr val="tx2"/>
                </a:solidFill>
                <a:latin typeface="Calibri" panose="020F0502020204030204" pitchFamily="34" charset="0"/>
                <a:cs typeface="Calibri" panose="020F0502020204030204" pitchFamily="34" charset="0"/>
              </a:rPr>
              <a:t>↔ ΠΡΟΤΕΡΑΙΟΤΗΤΑ 04.02</a:t>
            </a:r>
          </a:p>
          <a:p>
            <a:pPr algn="r"/>
            <a:r>
              <a:rPr lang="el-GR" sz="1600" b="1" dirty="0">
                <a:solidFill>
                  <a:schemeClr val="tx2"/>
                </a:solidFill>
                <a:latin typeface="Calibri" panose="020F0502020204030204" pitchFamily="34" charset="0"/>
                <a:cs typeface="Calibri" panose="020F0502020204030204" pitchFamily="34" charset="0"/>
              </a:rPr>
              <a:t>ΣΠ5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05</a:t>
            </a:r>
          </a:p>
          <a:p>
            <a:pPr algn="r"/>
            <a:r>
              <a:rPr lang="el-GR" sz="1600" b="1" dirty="0">
                <a:solidFill>
                  <a:schemeClr val="tx2"/>
                </a:solidFill>
                <a:latin typeface="Calibri" panose="020F0502020204030204" pitchFamily="34" charset="0"/>
                <a:cs typeface="Calibri" panose="020F0502020204030204" pitchFamily="34" charset="0"/>
              </a:rPr>
              <a:t>ΤΒ </a:t>
            </a:r>
            <a:r>
              <a:rPr lang="el-GR" sz="1600" b="1" dirty="0">
                <a:solidFill>
                  <a:srgbClr val="C00000"/>
                </a:solidFill>
                <a:latin typeface="Calibri" panose="020F0502020204030204" pitchFamily="34" charset="0"/>
                <a:cs typeface="Calibri" panose="020F0502020204030204" pitchFamily="34" charset="0"/>
              </a:rPr>
              <a:t>(ΕΤΠΑ) </a:t>
            </a:r>
            <a:r>
              <a:rPr lang="el-GR" sz="1600" dirty="0">
                <a:solidFill>
                  <a:schemeClr val="tx2"/>
                </a:solidFill>
                <a:latin typeface="Calibri" panose="020F0502020204030204" pitchFamily="34" charset="0"/>
                <a:cs typeface="Calibri" panose="020F0502020204030204" pitchFamily="34" charset="0"/>
              </a:rPr>
              <a:t>↔ ΠΡΟΤΕΡΑΙΟΤΗΤΑ 06.01</a:t>
            </a:r>
          </a:p>
          <a:p>
            <a:pPr algn="r"/>
            <a:r>
              <a:rPr lang="el-GR" sz="1600" b="1" dirty="0">
                <a:solidFill>
                  <a:schemeClr val="tx2"/>
                </a:solidFill>
                <a:latin typeface="Calibri" panose="020F0502020204030204" pitchFamily="34" charset="0"/>
                <a:cs typeface="Calibri" panose="020F0502020204030204" pitchFamily="34" charset="0"/>
              </a:rPr>
              <a:t>ΤΒ </a:t>
            </a:r>
            <a:r>
              <a:rPr lang="el-GR" sz="1600" b="1" dirty="0">
                <a:solidFill>
                  <a:srgbClr val="C00000"/>
                </a:solidFill>
                <a:latin typeface="Calibri" panose="020F0502020204030204" pitchFamily="34" charset="0"/>
                <a:cs typeface="Calibri" panose="020F0502020204030204" pitchFamily="34" charset="0"/>
              </a:rPr>
              <a:t>(ΕΚΤ+) </a:t>
            </a:r>
            <a:r>
              <a:rPr lang="el-GR" sz="1600" dirty="0">
                <a:solidFill>
                  <a:schemeClr val="tx2"/>
                </a:solidFill>
                <a:latin typeface="Calibri" panose="020F0502020204030204" pitchFamily="34" charset="0"/>
                <a:cs typeface="Calibri" panose="020F0502020204030204" pitchFamily="34" charset="0"/>
              </a:rPr>
              <a:t>↔ ΠΡΟΤΕΡΑΙΟΤΗΤΑ 06.02</a:t>
            </a:r>
          </a:p>
          <a:p>
            <a:endParaRPr lang="el-GR" sz="1600" dirty="0">
              <a:solidFill>
                <a:schemeClr val="tx2"/>
              </a:solidFill>
              <a:latin typeface="Calibri" panose="020F0502020204030204" pitchFamily="34" charset="0"/>
              <a:cs typeface="Calibri" panose="020F0502020204030204" pitchFamily="34" charset="0"/>
            </a:endParaRPr>
          </a:p>
        </p:txBody>
      </p:sp>
      <p:sp>
        <p:nvSpPr>
          <p:cNvPr id="4" name="Speech Bubble: Oval 3">
            <a:extLst>
              <a:ext uri="{FF2B5EF4-FFF2-40B4-BE49-F238E27FC236}">
                <a16:creationId xmlns:a16="http://schemas.microsoft.com/office/drawing/2014/main" id="{65FA13E2-0F1D-4A29-A444-81F525EA15F0}"/>
              </a:ext>
            </a:extLst>
          </p:cNvPr>
          <p:cNvSpPr/>
          <p:nvPr/>
        </p:nvSpPr>
        <p:spPr>
          <a:xfrm>
            <a:off x="8543109" y="1099519"/>
            <a:ext cx="3326673" cy="1645920"/>
          </a:xfrm>
          <a:prstGeom prst="wedgeEllipseCallout">
            <a:avLst>
              <a:gd name="adj1" fmla="val -44965"/>
              <a:gd name="adj2" fmla="val 574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Ενεργοποίηση </a:t>
            </a:r>
          </a:p>
          <a:p>
            <a:pPr algn="ctr"/>
            <a:r>
              <a:rPr lang="el-GR" sz="2400" b="1" dirty="0">
                <a:latin typeface="Calibri" panose="020F0502020204030204" pitchFamily="34" charset="0"/>
                <a:cs typeface="Calibri" panose="020F0502020204030204" pitchFamily="34" charset="0"/>
              </a:rPr>
              <a:t>25</a:t>
            </a:r>
            <a:r>
              <a:rPr lang="el-GR" sz="2000" dirty="0">
                <a:latin typeface="Calibri" panose="020F0502020204030204" pitchFamily="34" charset="0"/>
                <a:cs typeface="Calibri" panose="020F0502020204030204" pitchFamily="34" charset="0"/>
              </a:rPr>
              <a:t> Ειδικών Στόχων</a:t>
            </a:r>
            <a:r>
              <a:rPr lang="el-GR" sz="2000" dirty="0">
                <a:solidFill>
                  <a:schemeClr val="bg1"/>
                </a:solidFill>
                <a:latin typeface="Calibri" panose="020F0502020204030204" pitchFamily="34" charset="0"/>
                <a:cs typeface="Calibri" panose="020F0502020204030204" pitchFamily="34" charset="0"/>
              </a:rPr>
              <a:t>&amp;</a:t>
            </a:r>
            <a:r>
              <a:rPr lang="el-GR" sz="2000" b="1" dirty="0">
                <a:solidFill>
                  <a:srgbClr val="FFC000"/>
                </a:solidFill>
                <a:latin typeface="Calibri" panose="020F0502020204030204" pitchFamily="34" charset="0"/>
                <a:cs typeface="Calibri" panose="020F0502020204030204" pitchFamily="34" charset="0"/>
              </a:rPr>
              <a:t> </a:t>
            </a:r>
            <a:r>
              <a:rPr lang="el-GR" sz="2400" b="1" dirty="0">
                <a:solidFill>
                  <a:srgbClr val="FFC000"/>
                </a:solidFill>
                <a:latin typeface="Calibri" panose="020F0502020204030204" pitchFamily="34" charset="0"/>
                <a:cs typeface="Calibri" panose="020F0502020204030204" pitchFamily="34" charset="0"/>
              </a:rPr>
              <a:t>120</a:t>
            </a:r>
            <a:r>
              <a:rPr lang="el-GR" sz="2000" dirty="0">
                <a:solidFill>
                  <a:srgbClr val="FFC000"/>
                </a:solidFill>
                <a:latin typeface="Calibri" panose="020F0502020204030204" pitchFamily="34" charset="0"/>
                <a:cs typeface="Calibri" panose="020F0502020204030204" pitchFamily="34" charset="0"/>
              </a:rPr>
              <a:t> Δράσεων</a:t>
            </a:r>
            <a:endParaRPr lang="el-GR" dirty="0">
              <a:solidFill>
                <a:srgbClr val="FFC000"/>
              </a:solidFill>
              <a:latin typeface="Calibri" panose="020F0502020204030204" pitchFamily="34" charset="0"/>
              <a:cs typeface="Calibri" panose="020F0502020204030204" pitchFamily="34" charset="0"/>
            </a:endParaRPr>
          </a:p>
        </p:txBody>
      </p:sp>
      <p:sp>
        <p:nvSpPr>
          <p:cNvPr id="2" name="Θέση υποσέλιδου 1"/>
          <p:cNvSpPr>
            <a:spLocks noGrp="1"/>
          </p:cNvSpPr>
          <p:nvPr>
            <p:ph type="ftr" sz="quarter" idx="11"/>
          </p:nvPr>
        </p:nvSpPr>
        <p:spPr>
          <a:xfrm>
            <a:off x="581192" y="6105236"/>
            <a:ext cx="11398372" cy="683804"/>
          </a:xfrm>
        </p:spPr>
        <p:txBody>
          <a:bodyPr/>
          <a:lstStyle/>
          <a:p>
            <a:pPr algn="ctr"/>
            <a:endParaRPr lang="en-US" dirty="0"/>
          </a:p>
        </p:txBody>
      </p:sp>
      <p:pic>
        <p:nvPicPr>
          <p:cNvPr id="8" name="Εικόνα 7"/>
          <p:cNvPicPr/>
          <p:nvPr/>
        </p:nvPicPr>
        <p:blipFill>
          <a:blip r:embed="rId3" cstate="print">
            <a:extLst>
              <a:ext uri="{28A0092B-C50C-407E-A947-70E740481C1C}">
                <a14:useLocalDpi xmlns:a14="http://schemas.microsoft.com/office/drawing/2010/main" val="0"/>
              </a:ext>
            </a:extLst>
          </a:blip>
          <a:stretch>
            <a:fillRect/>
          </a:stretch>
        </p:blipFill>
        <p:spPr>
          <a:xfrm>
            <a:off x="4244169" y="6225310"/>
            <a:ext cx="3731260" cy="503666"/>
          </a:xfrm>
          <a:prstGeom prst="rect">
            <a:avLst/>
          </a:prstGeom>
        </p:spPr>
      </p:pic>
    </p:spTree>
    <p:extLst>
      <p:ext uri="{BB962C8B-B14F-4D97-AF65-F5344CB8AC3E}">
        <p14:creationId xmlns:p14="http://schemas.microsoft.com/office/powerpoint/2010/main" val="40410901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B324AE4-7F15-4995-BF8D-31187074C116}"/>
              </a:ext>
            </a:extLst>
          </p:cNvPr>
          <p:cNvSpPr txBox="1"/>
          <p:nvPr/>
        </p:nvSpPr>
        <p:spPr>
          <a:xfrm>
            <a:off x="588372" y="1491406"/>
            <a:ext cx="4915445" cy="4093428"/>
          </a:xfrm>
          <a:prstGeom prst="rect">
            <a:avLst/>
          </a:prstGeom>
          <a:noFill/>
        </p:spPr>
        <p:txBody>
          <a:bodyPr wrap="square">
            <a:spAutoFit/>
          </a:bodyPr>
          <a:lstStyle/>
          <a:p>
            <a:r>
              <a:rPr lang="el-GR" sz="2000" dirty="0">
                <a:solidFill>
                  <a:schemeClr val="tx2"/>
                </a:solidFill>
                <a:latin typeface="Calibri" panose="020F0502020204030204" pitchFamily="34" charset="0"/>
                <a:cs typeface="Calibri" panose="020F0502020204030204" pitchFamily="34" charset="0"/>
              </a:rPr>
              <a:t>Το νέο εγκεκριμένο Πρόγραμμα εντάσσεται πλήρως </a:t>
            </a:r>
            <a:r>
              <a:rPr lang="el-GR" sz="2000" b="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στη </a:t>
            </a:r>
            <a:r>
              <a:rPr lang="el-GR" sz="2000" b="1" dirty="0" err="1">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στοχοθεσία</a:t>
            </a:r>
            <a:r>
              <a:rPr lang="el-GR" sz="2000" b="1" dirty="0">
                <a:solidFill>
                  <a:schemeClr val="tx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της νέας Πολιτικής Συνοχής της ΕΕ, </a:t>
            </a:r>
            <a:r>
              <a:rPr lang="el-GR" sz="2000" dirty="0">
                <a:solidFill>
                  <a:schemeClr val="tx2"/>
                </a:solidFill>
                <a:latin typeface="Calibri" panose="020F0502020204030204" pitchFamily="34" charset="0"/>
                <a:cs typeface="Calibri" panose="020F0502020204030204" pitchFamily="34" charset="0"/>
              </a:rPr>
              <a:t>ενώ παράλληλα καλείται να συμβάλλει στην επίτευξη των στόχων σειράς τομεακών Ευρωπαϊκών Πολιτικών όπως και των αντίστοιχων Εθνικών Στρατηγικών Σχεδίων, όπως είναι:</a:t>
            </a:r>
          </a:p>
          <a:p>
            <a:pPr marL="800100" lvl="1" indent="-342900">
              <a:buFont typeface="Wingdings" panose="05000000000000000000" pitchFamily="2" charset="2"/>
              <a:buChar char="q"/>
            </a:pPr>
            <a:r>
              <a:rPr lang="el-GR" sz="2000" dirty="0">
                <a:solidFill>
                  <a:schemeClr val="tx2"/>
                </a:solidFill>
                <a:latin typeface="Calibri" panose="020F0502020204030204" pitchFamily="34" charset="0"/>
                <a:cs typeface="Calibri" panose="020F0502020204030204" pitchFamily="34" charset="0"/>
              </a:rPr>
              <a:t>η συμβολή στην Πράσινη Συμφωνία για την Ευρώπη, </a:t>
            </a:r>
          </a:p>
          <a:p>
            <a:pPr marL="800100" lvl="1" indent="-342900">
              <a:buFont typeface="Wingdings" panose="05000000000000000000" pitchFamily="2" charset="2"/>
              <a:buChar char="q"/>
            </a:pPr>
            <a:r>
              <a:rPr lang="el-GR" sz="2000" dirty="0">
                <a:solidFill>
                  <a:schemeClr val="tx2"/>
                </a:solidFill>
                <a:latin typeface="Calibri" panose="020F0502020204030204" pitchFamily="34" charset="0"/>
                <a:cs typeface="Calibri" panose="020F0502020204030204" pitchFamily="34" charset="0"/>
              </a:rPr>
              <a:t>στόχοι του Ευρωπαϊκού Συμφώνου για την Έρευνα και Καινοτομία </a:t>
            </a:r>
          </a:p>
          <a:p>
            <a:pPr marL="800100" lvl="1" indent="-342900">
              <a:buFont typeface="Wingdings" panose="05000000000000000000" pitchFamily="2" charset="2"/>
              <a:buChar char="q"/>
            </a:pPr>
            <a:r>
              <a:rPr lang="el-GR" sz="2000" dirty="0">
                <a:solidFill>
                  <a:schemeClr val="tx2"/>
                </a:solidFill>
                <a:latin typeface="Calibri" panose="020F0502020204030204" pitchFamily="34" charset="0"/>
                <a:cs typeface="Calibri" panose="020F0502020204030204" pitchFamily="34" charset="0"/>
              </a:rPr>
              <a:t>Πολιτικές για την Κοινωνική Ένταξη και την Κοινωνική Συνοχή </a:t>
            </a:r>
          </a:p>
        </p:txBody>
      </p:sp>
      <p:sp>
        <p:nvSpPr>
          <p:cNvPr id="8" name="TextBox 7">
            <a:extLst>
              <a:ext uri="{FF2B5EF4-FFF2-40B4-BE49-F238E27FC236}">
                <a16:creationId xmlns:a16="http://schemas.microsoft.com/office/drawing/2014/main" id="{4BC8EADF-7AFD-4F70-AB00-382789BBE532}"/>
              </a:ext>
            </a:extLst>
          </p:cNvPr>
          <p:cNvSpPr txBox="1"/>
          <p:nvPr/>
        </p:nvSpPr>
        <p:spPr>
          <a:xfrm>
            <a:off x="440327" y="635127"/>
            <a:ext cx="10950484" cy="523220"/>
          </a:xfrm>
          <a:prstGeom prst="rect">
            <a:avLst/>
          </a:prstGeom>
          <a:noFill/>
        </p:spPr>
        <p:txBody>
          <a:bodyPr wrap="square">
            <a:spAutoFit/>
          </a:bodyPr>
          <a:lstStyle/>
          <a:p>
            <a:r>
              <a:rPr lang="el-GR" sz="2800"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ΣΤΟΧΟΘΕΣΙΑ ΤΟΥ ΝΕΟΥ ΠΡΟΓΡΑΜΜΑΤΟΣ «ΣΤΕΡΕΑ ΕΛΛΑΔΑ» 2021-2027</a:t>
            </a:r>
          </a:p>
        </p:txBody>
      </p:sp>
      <p:graphicFrame>
        <p:nvGraphicFramePr>
          <p:cNvPr id="3" name="Diagram 2">
            <a:extLst>
              <a:ext uri="{FF2B5EF4-FFF2-40B4-BE49-F238E27FC236}">
                <a16:creationId xmlns:a16="http://schemas.microsoft.com/office/drawing/2014/main" id="{031D46D2-2A9E-4CC3-A6BB-9BB9D391C56E}"/>
              </a:ext>
            </a:extLst>
          </p:cNvPr>
          <p:cNvGraphicFramePr/>
          <p:nvPr>
            <p:extLst>
              <p:ext uri="{D42A27DB-BD31-4B8C-83A1-F6EECF244321}">
                <p14:modId xmlns:p14="http://schemas.microsoft.com/office/powerpoint/2010/main" val="3346720321"/>
              </p:ext>
            </p:extLst>
          </p:nvPr>
        </p:nvGraphicFramePr>
        <p:xfrm>
          <a:off x="5853384" y="2137336"/>
          <a:ext cx="5954214" cy="3645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E41B72EF-C083-4735-AB81-BC31C263E0FB}"/>
              </a:ext>
            </a:extLst>
          </p:cNvPr>
          <p:cNvSpPr txBox="1"/>
          <p:nvPr/>
        </p:nvSpPr>
        <p:spPr>
          <a:xfrm>
            <a:off x="5993946" y="1210545"/>
            <a:ext cx="5673090" cy="830997"/>
          </a:xfrm>
          <a:prstGeom prst="rect">
            <a:avLst/>
          </a:prstGeom>
          <a:noFill/>
        </p:spPr>
        <p:txBody>
          <a:bodyPr wrap="square">
            <a:spAutoFit/>
          </a:bodyPr>
          <a:lstStyle/>
          <a:p>
            <a:pPr algn="ctr"/>
            <a:r>
              <a:rPr lang="el-GR" sz="2400" dirty="0">
                <a:solidFill>
                  <a:schemeClr val="accent5"/>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rPr>
              <a:t>Η συμβολή του προγράμματος στις ευρύτερες αυτές Στρατηγικές, εξειδικεύεται</a:t>
            </a:r>
            <a:endParaRPr lang="el-GR" sz="2400" dirty="0">
              <a:solidFill>
                <a:schemeClr val="accent5"/>
              </a:solidFill>
              <a:effectLst>
                <a:outerShdw blurRad="38100" dist="38100" dir="2700000" algn="tl">
                  <a:srgbClr val="000000">
                    <a:alpha val="43137"/>
                  </a:srgbClr>
                </a:outerShdw>
              </a:effectLst>
            </a:endParaRPr>
          </a:p>
        </p:txBody>
      </p:sp>
      <p:sp>
        <p:nvSpPr>
          <p:cNvPr id="2" name="Θέση υποσέλιδου 1"/>
          <p:cNvSpPr>
            <a:spLocks noGrp="1"/>
          </p:cNvSpPr>
          <p:nvPr>
            <p:ph type="ftr" sz="quarter" idx="11"/>
          </p:nvPr>
        </p:nvSpPr>
        <p:spPr>
          <a:xfrm>
            <a:off x="581192" y="6086764"/>
            <a:ext cx="11306008" cy="702275"/>
          </a:xfrm>
        </p:spPr>
        <p:txBody>
          <a:bodyPr/>
          <a:lstStyle/>
          <a:p>
            <a:pPr algn="ctr"/>
            <a:endParaRPr lang="en-US" dirty="0"/>
          </a:p>
        </p:txBody>
      </p:sp>
      <p:pic>
        <p:nvPicPr>
          <p:cNvPr id="7" name="Εικόνα 6"/>
          <p:cNvPicPr/>
          <p:nvPr/>
        </p:nvPicPr>
        <p:blipFill>
          <a:blip r:embed="rId7" cstate="print">
            <a:extLst>
              <a:ext uri="{28A0092B-C50C-407E-A947-70E740481C1C}">
                <a14:useLocalDpi xmlns:a14="http://schemas.microsoft.com/office/drawing/2010/main" val="0"/>
              </a:ext>
            </a:extLst>
          </a:blip>
          <a:stretch>
            <a:fillRect/>
          </a:stretch>
        </p:blipFill>
        <p:spPr>
          <a:xfrm>
            <a:off x="4244169" y="6086764"/>
            <a:ext cx="3731260" cy="642212"/>
          </a:xfrm>
          <a:prstGeom prst="rect">
            <a:avLst/>
          </a:prstGeom>
        </p:spPr>
      </p:pic>
    </p:spTree>
    <p:extLst>
      <p:ext uri="{BB962C8B-B14F-4D97-AF65-F5344CB8AC3E}">
        <p14:creationId xmlns:p14="http://schemas.microsoft.com/office/powerpoint/2010/main" val="625423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574766" y="1019954"/>
            <a:ext cx="3387634" cy="1757499"/>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01</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800" dirty="0">
                <a:solidFill>
                  <a:schemeClr val="bg2">
                    <a:lumMod val="10000"/>
                  </a:schemeClr>
                </a:solidFill>
                <a:latin typeface="Calibri" panose="020F0502020204030204" pitchFamily="34" charset="0"/>
                <a:cs typeface="Calibri" panose="020F0502020204030204" pitchFamily="34" charset="0"/>
              </a:rPr>
              <a:t>ΕΝΙΣΧΥΣΗ ΑΝΤΑΓΩΝΙΣΤΙΚΟΤΗΤΑΣ ΚΑΙ ΕΞΩΣΤΡΕΦΕΙΑΣ ΤΗΣ ΟΙΚΟΝΟΜΙΑΣ ΜΕΣΩ ΤΗΣ ΠΡΟΩΘΗΣΗΣ ΤΟΥ ΚΑΙΝΟΤΟΜΟΥ ΚΑΙ ΕΞΥΠΝΟΥ ΜΕΤΑΣΧΗΜΑΤΙΣΜΟΥ ΤΗΣ</a:t>
            </a:r>
            <a:endParaRPr lang="el-GR" sz="1600" dirty="0">
              <a:solidFill>
                <a:schemeClr val="bg2">
                  <a:lumMod val="10000"/>
                </a:schemeClr>
              </a:solidFill>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574766" y="2836654"/>
            <a:ext cx="3448594" cy="3001392"/>
          </a:xfrm>
        </p:spPr>
        <p:txBody>
          <a:bodyPr>
            <a:normAutofit fontScale="77500" lnSpcReduction="20000"/>
          </a:bodyPr>
          <a:lstStyle/>
          <a:p>
            <a:r>
              <a:rPr lang="el-GR" sz="1800" b="1" dirty="0">
                <a:solidFill>
                  <a:schemeClr val="tx1"/>
                </a:solidFill>
                <a:latin typeface="Calibri" panose="020F0502020204030204" pitchFamily="34" charset="0"/>
                <a:cs typeface="Calibri" panose="020F0502020204030204" pitchFamily="34" charset="0"/>
              </a:rPr>
              <a:t>RSO1.1</a:t>
            </a:r>
            <a:r>
              <a:rPr lang="el-GR" sz="1800" dirty="0">
                <a:solidFill>
                  <a:schemeClr val="tx1"/>
                </a:solidFill>
                <a:latin typeface="Calibri" panose="020F0502020204030204" pitchFamily="34" charset="0"/>
                <a:cs typeface="Calibri" panose="020F0502020204030204" pitchFamily="34" charset="0"/>
              </a:rPr>
              <a:t> - Ανάπτυξη και ενίσχυση των ικανοτήτων της έρευνας και της καινοτομίας και αξιοποίηση των προηγμένων τεχνολογιών</a:t>
            </a:r>
          </a:p>
          <a:p>
            <a:r>
              <a:rPr lang="el-GR" sz="1800" b="1" dirty="0">
                <a:solidFill>
                  <a:schemeClr val="tx1"/>
                </a:solidFill>
                <a:latin typeface="Calibri" panose="020F0502020204030204" pitchFamily="34" charset="0"/>
                <a:cs typeface="Calibri" panose="020F0502020204030204" pitchFamily="34" charset="0"/>
              </a:rPr>
              <a:t>RSO1.2</a:t>
            </a:r>
            <a:r>
              <a:rPr lang="el-GR" sz="1800" dirty="0">
                <a:solidFill>
                  <a:schemeClr val="tx1"/>
                </a:solidFill>
                <a:latin typeface="Calibri" panose="020F0502020204030204" pitchFamily="34" charset="0"/>
                <a:cs typeface="Calibri" panose="020F0502020204030204" pitchFamily="34" charset="0"/>
              </a:rPr>
              <a:t> - Αξιοποίηση των οφελών της ψηφιοποίησης για τους πολίτες, τις εταιρείες, τους ερευνητικούς οργανισμούς και τις δημόσιες αρχές</a:t>
            </a:r>
          </a:p>
          <a:p>
            <a:r>
              <a:rPr lang="el-GR" sz="1800" b="1" dirty="0">
                <a:solidFill>
                  <a:schemeClr val="tx1"/>
                </a:solidFill>
                <a:latin typeface="Calibri" panose="020F0502020204030204" pitchFamily="34" charset="0"/>
                <a:cs typeface="Calibri" panose="020F0502020204030204" pitchFamily="34" charset="0"/>
              </a:rPr>
              <a:t>RSO1.3 </a:t>
            </a:r>
            <a:r>
              <a:rPr lang="el-GR" sz="1800" dirty="0">
                <a:solidFill>
                  <a:schemeClr val="tx1"/>
                </a:solidFill>
                <a:latin typeface="Calibri" panose="020F0502020204030204" pitchFamily="34" charset="0"/>
                <a:cs typeface="Calibri" panose="020F0502020204030204" pitchFamily="34" charset="0"/>
              </a:rPr>
              <a:t>- Ενίσχυση της βιώσιμης ανάπτυξης και της ανταγωνιστικότητας των ΜΜΕ και δημιουργία θέσεων εργασίας στις ΜΜΕ, συμπεριλαμβανομένων των παραγωγικών επενδύσεων</a:t>
            </a:r>
          </a:p>
          <a:p>
            <a:endParaRPr lang="el-GR" dirty="0"/>
          </a:p>
        </p:txBody>
      </p:sp>
      <p:graphicFrame>
        <p:nvGraphicFramePr>
          <p:cNvPr id="8" name="Chart 7">
            <a:extLst>
              <a:ext uri="{FF2B5EF4-FFF2-40B4-BE49-F238E27FC236}">
                <a16:creationId xmlns:a16="http://schemas.microsoft.com/office/drawing/2014/main" id="{F67B94B0-7AB1-45BA-895E-0793D1129CFD}"/>
              </a:ext>
            </a:extLst>
          </p:cNvPr>
          <p:cNvGraphicFramePr>
            <a:graphicFrameLocks/>
          </p:cNvGraphicFramePr>
          <p:nvPr>
            <p:extLst>
              <p:ext uri="{D42A27DB-BD31-4B8C-83A1-F6EECF244321}">
                <p14:modId xmlns:p14="http://schemas.microsoft.com/office/powerpoint/2010/main" val="1153995709"/>
              </p:ext>
            </p:extLst>
          </p:nvPr>
        </p:nvGraphicFramePr>
        <p:xfrm>
          <a:off x="4119153" y="630283"/>
          <a:ext cx="7637417" cy="4882243"/>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Rounded Corners 8">
            <a:extLst>
              <a:ext uri="{FF2B5EF4-FFF2-40B4-BE49-F238E27FC236}">
                <a16:creationId xmlns:a16="http://schemas.microsoft.com/office/drawing/2014/main" id="{E558E9AB-A107-4F83-96DC-DE8AB3F7B933}"/>
              </a:ext>
            </a:extLst>
          </p:cNvPr>
          <p:cNvSpPr/>
          <p:nvPr/>
        </p:nvSpPr>
        <p:spPr>
          <a:xfrm>
            <a:off x="9292046" y="741861"/>
            <a:ext cx="2011679" cy="38317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54.104.712</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1" y="6040583"/>
            <a:ext cx="11324481" cy="777134"/>
          </a:xfrm>
        </p:spPr>
        <p:txBody>
          <a:bodyPr/>
          <a:lstStyle/>
          <a:p>
            <a:pPr algn="ctr"/>
            <a:endParaRPr lang="en-US" dirty="0"/>
          </a:p>
        </p:txBody>
      </p:sp>
      <p:pic>
        <p:nvPicPr>
          <p:cNvPr id="7" name="Εικόνα 6"/>
          <p:cNvPicPr/>
          <p:nvPr/>
        </p:nvPicPr>
        <p:blipFill>
          <a:blip r:embed="rId3" cstate="print">
            <a:extLst>
              <a:ext uri="{28A0092B-C50C-407E-A947-70E740481C1C}">
                <a14:useLocalDpi xmlns:a14="http://schemas.microsoft.com/office/drawing/2010/main" val="0"/>
              </a:ext>
            </a:extLst>
          </a:blip>
          <a:stretch>
            <a:fillRect/>
          </a:stretch>
        </p:blipFill>
        <p:spPr>
          <a:xfrm>
            <a:off x="4244169" y="6114473"/>
            <a:ext cx="3731260" cy="614503"/>
          </a:xfrm>
          <a:prstGeom prst="rect">
            <a:avLst/>
          </a:prstGeom>
        </p:spPr>
      </p:pic>
    </p:spTree>
    <p:extLst>
      <p:ext uri="{BB962C8B-B14F-4D97-AF65-F5344CB8AC3E}">
        <p14:creationId xmlns:p14="http://schemas.microsoft.com/office/powerpoint/2010/main" val="2567572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E26D115-3C80-42EA-9137-EC80B99941C7}"/>
              </a:ext>
            </a:extLst>
          </p:cNvPr>
          <p:cNvGraphicFramePr>
            <a:graphicFrameLocks noGrp="1"/>
          </p:cNvGraphicFramePr>
          <p:nvPr>
            <p:extLst>
              <p:ext uri="{D42A27DB-BD31-4B8C-83A1-F6EECF244321}">
                <p14:modId xmlns:p14="http://schemas.microsoft.com/office/powerpoint/2010/main" val="3401068156"/>
              </p:ext>
            </p:extLst>
          </p:nvPr>
        </p:nvGraphicFramePr>
        <p:xfrm>
          <a:off x="459649" y="721858"/>
          <a:ext cx="11272702" cy="5197510"/>
        </p:xfrm>
        <a:graphic>
          <a:graphicData uri="http://schemas.openxmlformats.org/drawingml/2006/table">
            <a:tbl>
              <a:tblPr>
                <a:tableStyleId>{69CF1AB2-1976-4502-BF36-3FF5EA218861}</a:tableStyleId>
              </a:tblPr>
              <a:tblGrid>
                <a:gridCol w="3380831">
                  <a:extLst>
                    <a:ext uri="{9D8B030D-6E8A-4147-A177-3AD203B41FA5}">
                      <a16:colId xmlns:a16="http://schemas.microsoft.com/office/drawing/2014/main" val="2872498232"/>
                    </a:ext>
                  </a:extLst>
                </a:gridCol>
                <a:gridCol w="7891871">
                  <a:extLst>
                    <a:ext uri="{9D8B030D-6E8A-4147-A177-3AD203B41FA5}">
                      <a16:colId xmlns:a16="http://schemas.microsoft.com/office/drawing/2014/main" val="1219724581"/>
                    </a:ext>
                  </a:extLst>
                </a:gridCol>
              </a:tblGrid>
              <a:tr h="324935">
                <a:tc>
                  <a:txBody>
                    <a:bodyPr/>
                    <a:lstStyle/>
                    <a:p>
                      <a:pPr algn="l" fontAlgn="b"/>
                      <a:r>
                        <a:rPr lang="el-GR" sz="18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ΕΙΔΙΚΟΣ ΣΤΟΧΟΣ</a:t>
                      </a:r>
                      <a:endParaRPr lang="el-GR" sz="18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9144" marR="9144" marT="9144" marB="0" anchor="ctr">
                    <a:solidFill>
                      <a:schemeClr val="accent1"/>
                    </a:solidFill>
                  </a:tcPr>
                </a:tc>
                <a:tc>
                  <a:txBody>
                    <a:bodyPr/>
                    <a:lstStyle/>
                    <a:p>
                      <a:pPr algn="l" fontAlgn="b"/>
                      <a:r>
                        <a:rPr lang="el-GR" sz="1800" b="1"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ΔΡΑΣΕΙΣ</a:t>
                      </a:r>
                      <a:endParaRPr lang="el-GR" sz="1800" b="1" i="0" u="none" strike="noStrike"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txBody>
                  <a:tcPr marL="9144" marR="9144" marT="9144" marB="0" anchor="ctr">
                    <a:solidFill>
                      <a:schemeClr val="accent1"/>
                    </a:solidFill>
                  </a:tcPr>
                </a:tc>
                <a:extLst>
                  <a:ext uri="{0D108BD9-81ED-4DB2-BD59-A6C34878D82A}">
                    <a16:rowId xmlns:a16="http://schemas.microsoft.com/office/drawing/2014/main" val="2337275993"/>
                  </a:ext>
                </a:extLst>
              </a:tr>
              <a:tr h="1863208">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RSO1.1. </a:t>
                      </a:r>
                      <a:r>
                        <a:rPr lang="el-GR" sz="1600" u="none" strike="noStrike" dirty="0">
                          <a:solidFill>
                            <a:schemeClr val="tx2"/>
                          </a:solidFill>
                          <a:effectLst/>
                          <a:latin typeface="Calibri" panose="020F0502020204030204" pitchFamily="34" charset="0"/>
                          <a:cs typeface="Calibri" panose="020F0502020204030204" pitchFamily="34" charset="0"/>
                        </a:rPr>
                        <a:t>Ανάπτυξη και ενίσχυση των ικανοτήτων έρευνας και καινοτομίας και αξιοποίηση των προηγμένων τεχνολογιών</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tc>
                  <a:txBody>
                    <a:bodyPr/>
                    <a:lstStyle/>
                    <a:p>
                      <a:pPr marL="171450" indent="-1714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Στήριξη επιχειρήσεων για την ενίσχυση των επιδόσεών τους στην έρευνα, ανάπτυξη και καινοτομία καθώς και τη συνεργασία τους με ερευνητικούς / ακαδημαϊκούς φορείς.</a:t>
                      </a:r>
                    </a:p>
                    <a:p>
                      <a:pPr marL="171450" indent="-1714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Ενίσχυση συνεργατικών σχηματισμών επιχειρήσεων, με τη συμμετοχή δυνητικά και ερευνητικών οργανισμών, για την ανάπτυξη νέων προϊόντων και μεθόδων παραγωγής σε τομείς προτεραιότητας της ΠΣΕΕ.</a:t>
                      </a:r>
                    </a:p>
                    <a:p>
                      <a:pPr marL="171450" indent="-1714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Εκσυγχρονισμός / αναβάθμιση ερευνητικών υποδομών δημόσιων ερευνητικών κέντρων και ερευνητικών οργανισμών για την ανάπτυξη νέων προϊόντων και μεθόδων παραγωγής σε τομείς προτεραιότητας της ΠΣΤΕ</a:t>
                      </a:r>
                    </a:p>
                    <a:p>
                      <a:pPr marL="171450" indent="-1714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Ανάπτυξη και Αναβάθμιση Μηχανισμών και Δομών Στήριξης Επιχειρήσεων</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extLst>
                  <a:ext uri="{0D108BD9-81ED-4DB2-BD59-A6C34878D82A}">
                    <a16:rowId xmlns:a16="http://schemas.microsoft.com/office/drawing/2014/main" val="3876715138"/>
                  </a:ext>
                </a:extLst>
              </a:tr>
              <a:tr h="855538">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RSO1.2. </a:t>
                      </a:r>
                      <a:r>
                        <a:rPr lang="el-GR" sz="1600" u="none" strike="noStrike" dirty="0">
                          <a:solidFill>
                            <a:schemeClr val="tx2"/>
                          </a:solidFill>
                          <a:effectLst/>
                          <a:latin typeface="Calibri" panose="020F0502020204030204" pitchFamily="34" charset="0"/>
                          <a:cs typeface="Calibri" panose="020F0502020204030204" pitchFamily="34" charset="0"/>
                        </a:rPr>
                        <a:t>Αξιοποίηση των οφελών της ψηφιοποίησης για τους πολίτες, τις εταιρείες, τους ερευνητικούς οργανισμούς και τις δημόσιες αρχές</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tc>
                  <a:txBody>
                    <a:bodyPr/>
                    <a:lstStyle/>
                    <a:p>
                      <a:pPr marL="285750" indent="-2857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Αξιοποίηση καινοτόμων ψηφιακών τεχνολογιών στις ΜΜΕ</a:t>
                      </a:r>
                    </a:p>
                    <a:p>
                      <a:pPr marL="285750" indent="-2857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Υποστήριξη της ψηφιοποίησης δημοσίων οργανισμών και ερευνητικών φορέων στην ΠΣΤΕ.</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extLst>
                  <a:ext uri="{0D108BD9-81ED-4DB2-BD59-A6C34878D82A}">
                    <a16:rowId xmlns:a16="http://schemas.microsoft.com/office/drawing/2014/main" val="234102768"/>
                  </a:ext>
                </a:extLst>
              </a:tr>
              <a:tr h="1455767">
                <a:tc>
                  <a:txBody>
                    <a:bodyPr/>
                    <a:lstStyle/>
                    <a:p>
                      <a:pPr algn="l" fontAlgn="b"/>
                      <a:r>
                        <a:rPr lang="el-GR" sz="1600" b="1" u="none" strike="noStrike" dirty="0">
                          <a:solidFill>
                            <a:schemeClr val="tx2"/>
                          </a:solidFill>
                          <a:effectLst/>
                          <a:latin typeface="Calibri" panose="020F0502020204030204" pitchFamily="34" charset="0"/>
                          <a:cs typeface="Calibri" panose="020F0502020204030204" pitchFamily="34" charset="0"/>
                        </a:rPr>
                        <a:t>RSO1.3. </a:t>
                      </a:r>
                      <a:r>
                        <a:rPr lang="el-GR" sz="1600" u="none" strike="noStrike" dirty="0">
                          <a:solidFill>
                            <a:schemeClr val="tx2"/>
                          </a:solidFill>
                          <a:effectLst/>
                          <a:latin typeface="Calibri" panose="020F0502020204030204" pitchFamily="34" charset="0"/>
                          <a:cs typeface="Calibri" panose="020F0502020204030204" pitchFamily="34" charset="0"/>
                        </a:rPr>
                        <a:t>Ενίσχυση της βιώσιμης ανάπτυξης και της ανταγωνιστικότητας των ΜΜΕ και δημιουργία θέσεων εργασίας στις ΜΜΕ, μεταξύ άλλων μέσω παραγωγικών επενδύσεων</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tc>
                  <a:txBody>
                    <a:bodyPr/>
                    <a:lstStyle/>
                    <a:p>
                      <a:pPr marL="285750" indent="-2857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Ενίσχυση παραγωγικών επενδύσεων (προσαρμογή/εκσυγχρονισμός παραγωγικών διαδικασιών)</a:t>
                      </a:r>
                    </a:p>
                    <a:p>
                      <a:pPr marL="285750" indent="-285750" algn="l" fontAlgn="b">
                        <a:spcBef>
                          <a:spcPts val="600"/>
                        </a:spcBef>
                        <a:buFont typeface="Wingdings" panose="05000000000000000000" pitchFamily="2" charset="2"/>
                        <a:buChar char="v"/>
                      </a:pPr>
                      <a:r>
                        <a:rPr lang="el-GR" sz="1600" u="none" strike="noStrike" dirty="0">
                          <a:solidFill>
                            <a:schemeClr val="tx2"/>
                          </a:solidFill>
                          <a:effectLst/>
                          <a:latin typeface="Calibri" panose="020F0502020204030204" pitchFamily="34" charset="0"/>
                          <a:cs typeface="Calibri" panose="020F0502020204030204" pitchFamily="34" charset="0"/>
                        </a:rPr>
                        <a:t>Ενίσχυση επιχειρηματικών σχεδίων μικρών και μεσαίων επιχειρήσεων στο πλαίσιο Ολοκληρωμένων Χωρικών Επενδύσεων στην ΠΣΤΕ, κατά προτεραιότητα σε τομείς επικέντρωσης της ΠΣΕΕ.</a:t>
                      </a:r>
                      <a:endParaRPr lang="el-GR" sz="1600" b="0" i="0" u="none" strike="noStrike" dirty="0">
                        <a:solidFill>
                          <a:schemeClr val="tx2"/>
                        </a:solidFill>
                        <a:effectLst/>
                        <a:latin typeface="Calibri" panose="020F0502020204030204" pitchFamily="34" charset="0"/>
                        <a:cs typeface="Calibri" panose="020F0502020204030204" pitchFamily="34" charset="0"/>
                      </a:endParaRPr>
                    </a:p>
                  </a:txBody>
                  <a:tcPr marL="9144" marR="9144" marT="9144" marB="0" anchor="ctr"/>
                </a:tc>
                <a:extLst>
                  <a:ext uri="{0D108BD9-81ED-4DB2-BD59-A6C34878D82A}">
                    <a16:rowId xmlns:a16="http://schemas.microsoft.com/office/drawing/2014/main" val="2395174051"/>
                  </a:ext>
                </a:extLst>
              </a:tr>
            </a:tbl>
          </a:graphicData>
        </a:graphic>
      </p:graphicFrame>
      <p:sp>
        <p:nvSpPr>
          <p:cNvPr id="3" name="Θέση υποσέλιδου 2"/>
          <p:cNvSpPr>
            <a:spLocks noGrp="1"/>
          </p:cNvSpPr>
          <p:nvPr>
            <p:ph type="ftr" sz="quarter" idx="11"/>
          </p:nvPr>
        </p:nvSpPr>
        <p:spPr>
          <a:xfrm>
            <a:off x="581191" y="6096000"/>
            <a:ext cx="11151159" cy="693039"/>
          </a:xfrm>
        </p:spPr>
        <p:txBody>
          <a:bodyPr/>
          <a:lstStyle/>
          <a:p>
            <a:pPr algn="ctr"/>
            <a:endParaRPr lang="en-US" dirty="0"/>
          </a:p>
        </p:txBody>
      </p:sp>
      <p:pic>
        <p:nvPicPr>
          <p:cNvPr id="4" name="Εικόνα 3"/>
          <p:cNvPicPr/>
          <p:nvPr/>
        </p:nvPicPr>
        <p:blipFill>
          <a:blip r:embed="rId2" cstate="print">
            <a:extLst>
              <a:ext uri="{28A0092B-C50C-407E-A947-70E740481C1C}">
                <a14:useLocalDpi xmlns:a14="http://schemas.microsoft.com/office/drawing/2010/main" val="0"/>
              </a:ext>
            </a:extLst>
          </a:blip>
          <a:stretch>
            <a:fillRect/>
          </a:stretch>
        </p:blipFill>
        <p:spPr>
          <a:xfrm>
            <a:off x="4244169" y="6197600"/>
            <a:ext cx="3731260" cy="531376"/>
          </a:xfrm>
          <a:prstGeom prst="rect">
            <a:avLst/>
          </a:prstGeom>
        </p:spPr>
      </p:pic>
    </p:spTree>
    <p:extLst>
      <p:ext uri="{BB962C8B-B14F-4D97-AF65-F5344CB8AC3E}">
        <p14:creationId xmlns:p14="http://schemas.microsoft.com/office/powerpoint/2010/main" val="3368660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22B8-B2B2-43C5-93A4-0812E38F5429}"/>
              </a:ext>
            </a:extLst>
          </p:cNvPr>
          <p:cNvSpPr>
            <a:spLocks noGrp="1"/>
          </p:cNvSpPr>
          <p:nvPr>
            <p:ph type="title"/>
          </p:nvPr>
        </p:nvSpPr>
        <p:spPr>
          <a:xfrm>
            <a:off x="627017" y="933450"/>
            <a:ext cx="3172692" cy="1661704"/>
          </a:xfrm>
        </p:spPr>
        <p:txBody>
          <a:bodyPr>
            <a:noAutofit/>
          </a:bodyPr>
          <a:lstStyle/>
          <a:p>
            <a:r>
              <a:rPr lang="el-GR" b="1" dirty="0">
                <a:latin typeface="Calibri" panose="020F0502020204030204" pitchFamily="34" charset="0"/>
                <a:cs typeface="Calibri" panose="020F0502020204030204" pitchFamily="34" charset="0"/>
              </a:rPr>
              <a:t>ΠΡΟΤΕΡΑΙΟΤΗΤΑ</a:t>
            </a:r>
            <a:r>
              <a:rPr lang="en-US" b="1" dirty="0">
                <a:latin typeface="Calibri" panose="020F0502020204030204" pitchFamily="34" charset="0"/>
                <a:cs typeface="Calibri" panose="020F0502020204030204" pitchFamily="34" charset="0"/>
              </a:rPr>
              <a:t> 02</a:t>
            </a:r>
            <a:r>
              <a:rPr lang="en-US" sz="1600" b="1" dirty="0">
                <a:latin typeface="Calibri" panose="020F0502020204030204" pitchFamily="34" charset="0"/>
                <a:cs typeface="Calibri" panose="020F0502020204030204" pitchFamily="34" charset="0"/>
              </a:rPr>
              <a:t/>
            </a:r>
            <a:br>
              <a:rPr lang="en-US" sz="1600" b="1" dirty="0">
                <a:latin typeface="Calibri" panose="020F0502020204030204" pitchFamily="34" charset="0"/>
                <a:cs typeface="Calibri" panose="020F0502020204030204" pitchFamily="34" charset="0"/>
              </a:rPr>
            </a:br>
            <a:r>
              <a:rPr lang="el-GR" sz="1800" dirty="0">
                <a:solidFill>
                  <a:schemeClr val="bg2">
                    <a:lumMod val="10000"/>
                  </a:schemeClr>
                </a:solidFill>
                <a:latin typeface="Calibri" panose="020F0502020204030204" pitchFamily="34" charset="0"/>
                <a:cs typeface="Calibri" panose="020F0502020204030204" pitchFamily="34" charset="0"/>
              </a:rPr>
              <a:t>ΔΙΑΣΦΑΛΙΣΗ ΠΕΡΙΒΑΛΛΟΝΤΙΚΗΣ ΑΕΙΦΟΡΙΑΣ, ΠΡΟΣΑΡΜΟΓΗ ΣΤΗΝ ΚΛΙΜΑΤΙΚΗ ΑΛΛΑΓΗ, ΠΡΟΛΗΨΗ ΚΑΙ ΔΙΑΧΕΙΡΙΣΗ ΚΙΝΔΥΝΩΝ</a:t>
            </a:r>
            <a:endParaRPr lang="el-GR" sz="1600" dirty="0">
              <a:solidFill>
                <a:schemeClr val="bg2">
                  <a:lumMod val="10000"/>
                </a:schemeClr>
              </a:solidFill>
              <a:latin typeface="Calibri" panose="020F0502020204030204" pitchFamily="34" charset="0"/>
              <a:cs typeface="Calibri" panose="020F0502020204030204" pitchFamily="34" charset="0"/>
            </a:endParaRPr>
          </a:p>
        </p:txBody>
      </p:sp>
      <p:sp>
        <p:nvSpPr>
          <p:cNvPr id="4" name="Text Placeholder 3">
            <a:extLst>
              <a:ext uri="{FF2B5EF4-FFF2-40B4-BE49-F238E27FC236}">
                <a16:creationId xmlns:a16="http://schemas.microsoft.com/office/drawing/2014/main" id="{96D87B65-1BFD-4246-B2CB-805E021BCFE3}"/>
              </a:ext>
            </a:extLst>
          </p:cNvPr>
          <p:cNvSpPr>
            <a:spLocks noGrp="1"/>
          </p:cNvSpPr>
          <p:nvPr>
            <p:ph type="body" sz="half" idx="2"/>
          </p:nvPr>
        </p:nvSpPr>
        <p:spPr>
          <a:xfrm>
            <a:off x="487680" y="2595154"/>
            <a:ext cx="3570514" cy="3405052"/>
          </a:xfrm>
        </p:spPr>
        <p:txBody>
          <a:bodyPr>
            <a:normAutofit fontScale="92500" lnSpcReduction="20000"/>
          </a:bodyPr>
          <a:lstStyle/>
          <a:p>
            <a:r>
              <a:rPr lang="el-GR" sz="1400" b="1" dirty="0">
                <a:solidFill>
                  <a:schemeClr val="tx1"/>
                </a:solidFill>
                <a:latin typeface="Calibri" panose="020F0502020204030204" pitchFamily="34" charset="0"/>
                <a:cs typeface="Calibri" panose="020F0502020204030204" pitchFamily="34" charset="0"/>
              </a:rPr>
              <a:t>RSO2.1</a:t>
            </a:r>
            <a:r>
              <a:rPr lang="el-GR" sz="1400" dirty="0">
                <a:solidFill>
                  <a:schemeClr val="tx1"/>
                </a:solidFill>
                <a:latin typeface="Calibri" panose="020F0502020204030204" pitchFamily="34" charset="0"/>
                <a:cs typeface="Calibri" panose="020F0502020204030204" pitchFamily="34" charset="0"/>
              </a:rPr>
              <a:t> - Προώθηση μέτρων ενεργειακής απόδοσης και μείωση των εκπομπών αερίων του θερμοκηπίου</a:t>
            </a:r>
          </a:p>
          <a:p>
            <a:r>
              <a:rPr lang="el-GR" sz="1400" b="1" dirty="0">
                <a:solidFill>
                  <a:schemeClr val="tx1"/>
                </a:solidFill>
                <a:latin typeface="Calibri" panose="020F0502020204030204" pitchFamily="34" charset="0"/>
                <a:cs typeface="Calibri" panose="020F0502020204030204" pitchFamily="34" charset="0"/>
              </a:rPr>
              <a:t>RSO2.4</a:t>
            </a:r>
            <a:r>
              <a:rPr lang="el-GR" sz="1400" dirty="0">
                <a:solidFill>
                  <a:schemeClr val="tx1"/>
                </a:solidFill>
                <a:latin typeface="Calibri" panose="020F0502020204030204" pitchFamily="34" charset="0"/>
                <a:cs typeface="Calibri" panose="020F0502020204030204" pitchFamily="34" charset="0"/>
              </a:rPr>
              <a:t>- Προώθηση της προσαρμογής στην κλιματική αλλαγή και της πρόληψης του κινδύνου καταστροφών και της ανθεκτικότητας</a:t>
            </a:r>
          </a:p>
          <a:p>
            <a:r>
              <a:rPr lang="el-GR" sz="1400" b="1" dirty="0">
                <a:solidFill>
                  <a:schemeClr val="tx1"/>
                </a:solidFill>
                <a:latin typeface="Calibri" panose="020F0502020204030204" pitchFamily="34" charset="0"/>
                <a:cs typeface="Calibri" panose="020F0502020204030204" pitchFamily="34" charset="0"/>
              </a:rPr>
              <a:t>RSO2.5 </a:t>
            </a:r>
            <a:r>
              <a:rPr lang="el-GR" sz="1400" dirty="0">
                <a:solidFill>
                  <a:schemeClr val="tx1"/>
                </a:solidFill>
                <a:latin typeface="Calibri" panose="020F0502020204030204" pitchFamily="34" charset="0"/>
                <a:cs typeface="Calibri" panose="020F0502020204030204" pitchFamily="34" charset="0"/>
              </a:rPr>
              <a:t>- Προαγωγή της πρόσβασης στην ύδρευση και της βιώσιμης διαχείρισης του νερού</a:t>
            </a:r>
          </a:p>
          <a:p>
            <a:r>
              <a:rPr lang="el-GR" sz="1400" b="1" dirty="0">
                <a:solidFill>
                  <a:schemeClr val="tx1"/>
                </a:solidFill>
                <a:latin typeface="Calibri" panose="020F0502020204030204" pitchFamily="34" charset="0"/>
                <a:cs typeface="Calibri" panose="020F0502020204030204" pitchFamily="34" charset="0"/>
              </a:rPr>
              <a:t>RSO2.6</a:t>
            </a:r>
            <a:r>
              <a:rPr lang="el-GR" sz="1400" dirty="0">
                <a:solidFill>
                  <a:schemeClr val="tx1"/>
                </a:solidFill>
                <a:latin typeface="Calibri" panose="020F0502020204030204" pitchFamily="34" charset="0"/>
                <a:cs typeface="Calibri" panose="020F0502020204030204" pitchFamily="34" charset="0"/>
              </a:rPr>
              <a:t> - Προαγωγή της μετάβασης σε κυκλική οικονομία και σε αποδοτική ως προς τους πόρους οικονομία</a:t>
            </a:r>
          </a:p>
          <a:p>
            <a:r>
              <a:rPr lang="el-GR" sz="1400" b="1" dirty="0">
                <a:solidFill>
                  <a:schemeClr val="tx1"/>
                </a:solidFill>
                <a:latin typeface="Calibri" panose="020F0502020204030204" pitchFamily="34" charset="0"/>
                <a:cs typeface="Calibri" panose="020F0502020204030204" pitchFamily="34" charset="0"/>
              </a:rPr>
              <a:t>RSO2.7 </a:t>
            </a:r>
            <a:r>
              <a:rPr lang="el-GR" sz="1400" dirty="0">
                <a:solidFill>
                  <a:schemeClr val="tx1"/>
                </a:solidFill>
                <a:latin typeface="Calibri" panose="020F0502020204030204" pitchFamily="34" charset="0"/>
                <a:cs typeface="Calibri" panose="020F0502020204030204" pitchFamily="34" charset="0"/>
              </a:rPr>
              <a:t>- Ενίσχυση της προστασίας και της διατήρησης της φύσης, της βιοποικιλότητας και των πράσινων υποδομών, μεταξύ άλλων σε αστικές περιοχές</a:t>
            </a:r>
          </a:p>
        </p:txBody>
      </p:sp>
      <p:graphicFrame>
        <p:nvGraphicFramePr>
          <p:cNvPr id="7" name="Content Placeholder 6">
            <a:extLst>
              <a:ext uri="{FF2B5EF4-FFF2-40B4-BE49-F238E27FC236}">
                <a16:creationId xmlns:a16="http://schemas.microsoft.com/office/drawing/2014/main" id="{B5412E12-E6C6-409D-AD51-0456B198C00D}"/>
              </a:ext>
            </a:extLst>
          </p:cNvPr>
          <p:cNvGraphicFramePr>
            <a:graphicFrameLocks noGrp="1"/>
          </p:cNvGraphicFramePr>
          <p:nvPr>
            <p:ph idx="1"/>
            <p:extLst>
              <p:ext uri="{D42A27DB-BD31-4B8C-83A1-F6EECF244321}">
                <p14:modId xmlns:p14="http://schemas.microsoft.com/office/powerpoint/2010/main" val="91836037"/>
              </p:ext>
            </p:extLst>
          </p:nvPr>
        </p:nvGraphicFramePr>
        <p:xfrm>
          <a:off x="4180115" y="592183"/>
          <a:ext cx="7637415" cy="5199017"/>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8EBC5CB-CA73-44A8-A994-AD198DCD50B1}"/>
              </a:ext>
            </a:extLst>
          </p:cNvPr>
          <p:cNvSpPr/>
          <p:nvPr/>
        </p:nvSpPr>
        <p:spPr>
          <a:xfrm>
            <a:off x="9248503" y="741861"/>
            <a:ext cx="2011679" cy="38317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l-GR" sz="2400" dirty="0">
                <a:latin typeface="Calibri" panose="020F0502020204030204" pitchFamily="34" charset="0"/>
                <a:cs typeface="Calibri" panose="020F0502020204030204" pitchFamily="34" charset="0"/>
              </a:rPr>
              <a:t>86.012.618</a:t>
            </a:r>
            <a:r>
              <a:rPr lang="en-US" sz="2400" dirty="0">
                <a:latin typeface="Calibri" panose="020F0502020204030204" pitchFamily="34"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p>
        </p:txBody>
      </p:sp>
      <p:sp>
        <p:nvSpPr>
          <p:cNvPr id="3" name="Θέση υποσέλιδου 2"/>
          <p:cNvSpPr>
            <a:spLocks noGrp="1"/>
          </p:cNvSpPr>
          <p:nvPr>
            <p:ph type="ftr" sz="quarter" idx="11"/>
          </p:nvPr>
        </p:nvSpPr>
        <p:spPr>
          <a:xfrm>
            <a:off x="581191" y="6114474"/>
            <a:ext cx="11435317" cy="703242"/>
          </a:xfrm>
        </p:spPr>
        <p:txBody>
          <a:bodyPr/>
          <a:lstStyle/>
          <a:p>
            <a:pPr algn="ctr"/>
            <a:endParaRPr lang="en-US" dirty="0"/>
          </a:p>
        </p:txBody>
      </p:sp>
      <p:pic>
        <p:nvPicPr>
          <p:cNvPr id="9" name="Εικόνα 8"/>
          <p:cNvPicPr/>
          <p:nvPr/>
        </p:nvPicPr>
        <p:blipFill>
          <a:blip r:embed="rId4" cstate="print">
            <a:extLst>
              <a:ext uri="{28A0092B-C50C-407E-A947-70E740481C1C}">
                <a14:useLocalDpi xmlns:a14="http://schemas.microsoft.com/office/drawing/2010/main" val="0"/>
              </a:ext>
            </a:extLst>
          </a:blip>
          <a:stretch>
            <a:fillRect/>
          </a:stretch>
        </p:blipFill>
        <p:spPr>
          <a:xfrm>
            <a:off x="4244169" y="6114474"/>
            <a:ext cx="3731260" cy="614502"/>
          </a:xfrm>
          <a:prstGeom prst="rect">
            <a:avLst/>
          </a:prstGeom>
        </p:spPr>
      </p:pic>
    </p:spTree>
    <p:extLst>
      <p:ext uri="{BB962C8B-B14F-4D97-AF65-F5344CB8AC3E}">
        <p14:creationId xmlns:p14="http://schemas.microsoft.com/office/powerpoint/2010/main" val="257723701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289AE2-D2AE-49D1-AFAC-3A79F6794255}">
  <ds:schemaRefs>
    <ds:schemaRef ds:uri="http://purl.org/dc/terms/"/>
    <ds:schemaRef ds:uri="http://schemas.microsoft.com/office/2006/metadata/properties"/>
    <ds:schemaRef ds:uri="http://purl.org/dc/elements/1.1/"/>
    <ds:schemaRef ds:uri="71af3243-3dd4-4a8d-8c0d-dd76da1f02a5"/>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16c05727-aa75-4e4a-9b5f-8a80a1165891"/>
    <ds:schemaRef ds:uri="http://purl.org/dc/dcmitype/"/>
  </ds:schemaRefs>
</ds:datastoreItem>
</file>

<file path=customXml/itemProps3.xml><?xml version="1.0" encoding="utf-8"?>
<ds:datastoreItem xmlns:ds="http://schemas.openxmlformats.org/officeDocument/2006/customXml" ds:itemID="{927BD4C1-B6B1-4715-ABF9-E660A51A4E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458</TotalTime>
  <Words>3606</Words>
  <Application>Microsoft Office PowerPoint</Application>
  <PresentationFormat>Ευρεία οθόνη</PresentationFormat>
  <Paragraphs>305</Paragraphs>
  <Slides>24</Slides>
  <Notes>6</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24</vt:i4>
      </vt:variant>
    </vt:vector>
  </HeadingPairs>
  <TitlesOfParts>
    <vt:vector size="32" baseType="lpstr">
      <vt:lpstr>Calibri</vt:lpstr>
      <vt:lpstr>Corbel</vt:lpstr>
      <vt:lpstr>Franklin Gothic Book</vt:lpstr>
      <vt:lpstr>Franklin Gothic Demi</vt:lpstr>
      <vt:lpstr>Times New Roman</vt:lpstr>
      <vt:lpstr>Wingdings</vt:lpstr>
      <vt:lpstr>Wingdings 2</vt:lpstr>
      <vt:lpstr>DividendVTI</vt:lpstr>
      <vt:lpstr>ΠΑΡΟΥΣΙΑΣΗ ΤΟΥ ΝΕΟΥ ΠΡΟΓΡΑΜΜΑΤΟΣ «ΣΤΕΡΕΑ ΕΛΛΑΔΑ 2021 -2027»</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ΠΡΟΤΕΡΑΙΟΤΗΤΑ 01 ΕΝΙΣΧΥΣΗ ΑΝΤΑΓΩΝΙΣΤΙΚΟΤΗΤΑΣ ΚΑΙ ΕΞΩΣΤΡΕΦΕΙΑΣ ΤΗΣ ΟΙΚΟΝΟΜΙΑΣ ΜΕΣΩ ΤΗΣ ΠΡΟΩΘΗΣΗΣ ΤΟΥ ΚΑΙΝΟΤΟΜΟΥ ΚΑΙ ΕΞΥΠΝΟΥ ΜΕΤΑΣΧΗΜΑΤΙΣΜΟΥ ΤΗΣ</vt:lpstr>
      <vt:lpstr>Παρουσίαση του PowerPoint</vt:lpstr>
      <vt:lpstr>ΠΡΟΤΕΡΑΙΟΤΗΤΑ 02 ΔΙΑΣΦΑΛΙΣΗ ΠΕΡΙΒΑΛΛΟΝΤΙΚΗΣ ΑΕΙΦΟΡΙΑΣ, ΠΡΟΣΑΡΜΟΓΗ ΣΤΗΝ ΚΛΙΜΑΤΙΚΗ ΑΛΛΑΓΗ, ΠΡΟΛΗΨΗ ΚΑΙ ΔΙΑΧΕΙΡΙΣΗ ΚΙΝΔΥΝΩΝ</vt:lpstr>
      <vt:lpstr>Παρουσίαση του PowerPoint</vt:lpstr>
      <vt:lpstr>ΠΡΟΤΕΡΑΙΟΤΗΤΑ 03 ΕΝΙΣΧΥΣΗ ΤΗΣ ΣΥΝΔΕΣΙΜΟΤΗΤΑΣ ΤΗΣ ΠΕΡΙΦΕΡΕΙΑΣ</vt:lpstr>
      <vt:lpstr>Παρουσίαση του PowerPoint</vt:lpstr>
      <vt:lpstr>ΠΡΟΤΕΡΑΙΟΤΗΤΑ 04.01 ΕΝΙΣΧΥΣΗ ΚΟΙΝΩΝΙΚΗΣ ΣΥΝΟΧΗΣ ΜΕΣΑ ΑΠΟ ΤΗ ΑΝΑΒΑΘΜΙΣΗ ΤΩΝ ΜΗΧΑΝΙΣΜΩΝ ΚΑΙ ΥΠΟΔΟΜΩΝ ΓΙΑ ΤΗ ΣΤΗΡΙΞΗ ΤΗΣ ΑΠΑΣΧΟΛΗΣΗΣ, ΕΚΠΑΙΔΕΥΣΗΣ, ΥΓΕΙΟΝΟΜΙΚΗΣ ΠΕΡΙΘΑΛΨΗΣ &amp; ΚΟΙΝΩΝΙΚΟΟΙΚΟΝΟΜΙΚΗΣ ΕΝΤΑΞΗΣ</vt:lpstr>
      <vt:lpstr>Παρουσίαση του PowerPoint</vt:lpstr>
      <vt:lpstr>ΠΡΟΤΕΡΑΙΟΤΗΤΑ 04.02 (A) ΕΝΙΣΧΥΣΗ ΚΟΙΝΩΝΙΚΗΣ ΣΥΝΟΧΗΣ ΜΕΣΑ ΑΠΟ ΤΗΝ ΑΝΑΒΑΘΜΙΣΗ ΜΗΧΑΝΙΣΜΩΝ ΓΙΑ ΤΗ ΣΤΗΡΙΞΗ ΤΟΥ ΑΝΘΡΩΠΙΝΟΥ ΔΥΝΑΜΙΚΟΥ, ΑΠΑΣΧΟΛΗΣΗΣ, ΕΚΠΑΙΔΕΥΣΗΣ, ΥΓΕΙΟΝΟΜΙΚΗΣ ΠΕΡΙΘΑΛΨΗΣ, ΚΟΙΝ/ΚΗΣ ΕΝΤΑΞΗΣ, ΙΣΟΤΗΤΑΣ ΤΩΝ ΕΥΚΑΙΡΙΩΝ ΚΑΙ ΤΗΝ ΑΝΤΙΜΕΤΩΠΙΣΗ ΚΙΝΔΥΝΩΝ ΦΤΩΧΕΙΑΣ ΚΑΙ ΚΟΙΝΩΝΙΚΟΥ ΑΠΟΚΛΕΙΣΜΟΥ.</vt:lpstr>
      <vt:lpstr>Παρουσίαση του PowerPoint</vt:lpstr>
      <vt:lpstr>ΠΡΟΤΕΡΑΙΟΤΗΤΑ 04.02 (B) ΕΝΙΣΧΥΣΗ ΚΟΙΝΩΝΙΚΗΣ ΣΥΝΟΧΗΣ ΜΕΣΑ ΑΠΟ ΤΗΝ ΑΝΑΒΑΘΜΙΣΗ ΜΗΧΑΝΙΣΜΩΝ ΓΙΑ ΤΗ ΣΤΗΡΙΞΗ ΤΟΥ ΑΝΘΡΩΠΙΝΟΥ ΔΥΝΑΜΙΚΟΥ, ΑΠΑΣΧΟΛΗΣΗΣ, ΕΚΠΑΙΔΕΥΣΗΣ, ΥΓΕΙΟΝΟΜΙΚΗΣ ΠΕΡΙΘΑΛΨΗΣ, ΚΟΙΝ/ΚΗΣ ΕΝΤΑΞΗΣ, ΙΣΟΤΗΤΑΣ ΤΩΝ ΕΥΚΑΙΡΙΩΝ ΚΑΙ ΤΗΝ ΑΝΤΙΜΕΤΩΠΙΣΗ ΚΙΝΔΥΝΩΝ ΦΤΩΧΕΙΑΣ ΚΑΙ ΚΟΙΝΩΝΙΚΟΥ ΑΠΟΚΛΕΙΣΜΟΥ.</vt:lpstr>
      <vt:lpstr>Παρουσίαση του PowerPoint</vt:lpstr>
      <vt:lpstr>Παρουσίαση του PowerPoint</vt:lpstr>
      <vt:lpstr>ΠΡΟΤΕΡΑΙΟΤΗΤΑ 05 ΕΝΙΣΧΥΣΗ ΤΗΣ ΧΩΡΙΚΗΣ ΣΥΝΟΧΗΣ ΣΤΙΣ ΑΣΤΙΚΕΣ ΠΕΡΙΟΧΕΣ ΚΑΙ ΤΗΝ ΕΝΔΟΧΩΡΑ ΤΗΣ ΠΕΡΙΦΕΡΕΙΑΣ ΣΤΕΡΕΑΣ ΕΛΛΑΔΑΣ</vt:lpstr>
      <vt:lpstr>Παρουσίαση του PowerPoint</vt:lpstr>
      <vt:lpstr>ΠΡΟΤΕΡΑΙΟΤΗΤΑ 06 ΤΕΧΝΙΚΗ ΒΟΗΘΕΙΑ </vt:lpstr>
      <vt:lpstr>Παρουσίαση του PowerPoint</vt:lpstr>
      <vt:lpstr>Σας ευχαριστω για την προσοχη σασ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lkn8</dc:creator>
  <cp:lastModifiedBy>ΛΕΜΑΣ ΚΩΝΣΤΑΝΤΙΝΟΣ</cp:lastModifiedBy>
  <cp:revision>98</cp:revision>
  <dcterms:created xsi:type="dcterms:W3CDTF">2022-11-07T11:53:22Z</dcterms:created>
  <dcterms:modified xsi:type="dcterms:W3CDTF">2023-05-29T12:03:35Z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